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m4v" ContentType="video/unknown"/>
  <Default Extension="vml" ContentType="application/vnd.openxmlformats-officedocument.vmlDrawin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1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54"/>
  </p:notesMasterIdLst>
  <p:sldIdLst>
    <p:sldId id="256" r:id="rId2"/>
    <p:sldId id="260" r:id="rId3"/>
    <p:sldId id="296" r:id="rId4"/>
    <p:sldId id="257" r:id="rId5"/>
    <p:sldId id="259" r:id="rId6"/>
    <p:sldId id="374" r:id="rId7"/>
    <p:sldId id="336" r:id="rId8"/>
    <p:sldId id="337" r:id="rId9"/>
    <p:sldId id="339" r:id="rId10"/>
    <p:sldId id="340" r:id="rId11"/>
    <p:sldId id="338" r:id="rId12"/>
    <p:sldId id="312" r:id="rId13"/>
    <p:sldId id="289" r:id="rId14"/>
    <p:sldId id="297" r:id="rId15"/>
    <p:sldId id="375" r:id="rId16"/>
    <p:sldId id="376" r:id="rId17"/>
    <p:sldId id="377" r:id="rId18"/>
    <p:sldId id="378" r:id="rId19"/>
    <p:sldId id="379" r:id="rId20"/>
    <p:sldId id="261" r:id="rId21"/>
    <p:sldId id="357" r:id="rId22"/>
    <p:sldId id="290" r:id="rId23"/>
    <p:sldId id="314" r:id="rId24"/>
    <p:sldId id="346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60" r:id="rId33"/>
    <p:sldId id="361" r:id="rId34"/>
    <p:sldId id="362" r:id="rId35"/>
    <p:sldId id="363" r:id="rId36"/>
    <p:sldId id="348" r:id="rId37"/>
    <p:sldId id="333" r:id="rId38"/>
    <p:sldId id="390" r:id="rId39"/>
    <p:sldId id="335" r:id="rId40"/>
    <p:sldId id="298" r:id="rId41"/>
    <p:sldId id="293" r:id="rId42"/>
    <p:sldId id="364" r:id="rId43"/>
    <p:sldId id="365" r:id="rId44"/>
    <p:sldId id="366" r:id="rId45"/>
    <p:sldId id="367" r:id="rId46"/>
    <p:sldId id="368" r:id="rId47"/>
    <p:sldId id="370" r:id="rId48"/>
    <p:sldId id="369" r:id="rId49"/>
    <p:sldId id="373" r:id="rId50"/>
    <p:sldId id="313" r:id="rId51"/>
    <p:sldId id="382" r:id="rId52"/>
    <p:sldId id="355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F95"/>
    <a:srgbClr val="3676B6"/>
    <a:srgbClr val="2B69AD"/>
    <a:srgbClr val="10637D"/>
    <a:srgbClr val="080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78849" autoAdjust="0"/>
  </p:normalViewPr>
  <p:slideViewPr>
    <p:cSldViewPr>
      <p:cViewPr varScale="1">
        <p:scale>
          <a:sx n="46" d="100"/>
          <a:sy n="46" d="100"/>
        </p:scale>
        <p:origin x="-311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107FF-F2B8-1747-914A-49D32C656038}" type="datetimeFigureOut">
              <a:rPr lang="fr-FR" smtClean="0"/>
              <a:t>30/05/16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64732-A3EC-5D46-9625-E7F0A953A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53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Benoit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Cyprien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591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Cyprien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826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1450C-51F7-4AC5-8B7E-5D685DF04DF7}" type="slidenum">
              <a:rPr lang="fr-FR">
                <a:solidFill>
                  <a:prstClr val="black"/>
                </a:solidFill>
              </a:rPr>
              <a:pPr/>
              <a:t>12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476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757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Roxane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73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Roxane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441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Roxane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431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Roxane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73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roxane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08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Roxane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43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Benoit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327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Capucine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Nicolas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44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Serena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630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Serena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Serena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070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Tommy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029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Tommy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544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Tommy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05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Tommy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102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Thibault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MBL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466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Thibault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623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Thibault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338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Cyprien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6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Cyprien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8212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Solene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89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Solene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38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Solene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534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Solene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594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Solene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509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Solene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188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MBL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Nicolas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9651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Capucine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8266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Jean-Charles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443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Jean-Charles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3978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Benoit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177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MBL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54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mbl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962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Cyprien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58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Cyprien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218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Cyprien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2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2" name="Sous-titr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88753-0579-4D60-B4C1-BB2F0E8890EF}" type="datetime1">
              <a:rPr lang="fr-FR" smtClean="0"/>
              <a:t>30/05/16</a:t>
            </a:fld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7ECC3-5947-46FD-91EF-6B5A4BC93BC9}" type="datetime1">
              <a:rPr lang="fr-FR" smtClean="0"/>
              <a:t>30/05/16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5916C-F238-4A37-ABE8-E092AE4023FB}" type="datetime1">
              <a:rPr lang="fr-FR" smtClean="0"/>
              <a:t>30/05/16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249643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129606" y="446485"/>
            <a:ext cx="6875859" cy="4161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4437983" y="6500812"/>
            <a:ext cx="259104" cy="2678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8FA5-E683-440D-BF04-589DEAB40213}" type="datetime1">
              <a:rPr lang="fr-FR" smtClean="0"/>
              <a:t>30/05/16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7930-B973-42AF-ADB1-A2A0A996984E}" type="datetime1">
              <a:rPr lang="fr-FR" smtClean="0"/>
              <a:t>30/05/16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E57DC-12AA-46AC-844C-D688A7B42CDF}" type="datetime1">
              <a:rPr lang="fr-FR" smtClean="0"/>
              <a:t>30/05/16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FB14-C603-4192-B76E-F0BA920F7FDE}" type="datetime1">
              <a:rPr lang="fr-FR" smtClean="0"/>
              <a:t>30/05/16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B600-17D7-4D95-A81C-E222735C3BF4}" type="datetime1">
              <a:rPr lang="fr-FR" smtClean="0"/>
              <a:t>30/05/16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2F32F-C011-4EAD-82A7-A9CEE72A926B}" type="datetime1">
              <a:rPr lang="fr-FR" smtClean="0"/>
              <a:t>30/05/16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F26B-C692-4E86-AE5D-FDA35A267342}" type="datetime1">
              <a:rPr lang="fr-FR" smtClean="0"/>
              <a:t>30/05/16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EB665-AAAE-4624-A7B8-3BCD4679585B}" type="datetime1">
              <a:rPr lang="fr-FR" smtClean="0"/>
              <a:t>30/05/16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9" name="Organigramme : Processu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rganigramme : Processu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cteurs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Bouée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51D54BF-EEB7-4FE2-BE2E-3D74303C435E}" type="datetime1">
              <a:rPr lang="fr-FR" smtClean="0"/>
              <a:t>30/05/16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fr-FR" smtClean="0"/>
              <a:t>GuitarElec – Soutenance de mi-projet – 30/05/2016</a:t>
            </a:r>
            <a:endParaRPr lang="fr-FR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3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3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.png"/><Relationship Id="rId5" Type="http://schemas.openxmlformats.org/officeDocument/2006/relationships/image" Target="../media/image44.png"/><Relationship Id="rId1" Type="http://schemas.openxmlformats.org/officeDocument/2006/relationships/video" Target="NULL" TargetMode="External"/><Relationship Id="rId2" Type="http://schemas.microsoft.com/office/2007/relationships/media" Target="../media/media3.m4v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0.xml"/><Relationship Id="rId5" Type="http://schemas.openxmlformats.org/officeDocument/2006/relationships/image" Target="../media/image2.png"/><Relationship Id="rId6" Type="http://schemas.openxmlformats.org/officeDocument/2006/relationships/image" Target="../media/image5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jpg"/><Relationship Id="rId12" Type="http://schemas.openxmlformats.org/officeDocument/2006/relationships/image" Target="../media/image18.jpg"/><Relationship Id="rId13" Type="http://schemas.openxmlformats.org/officeDocument/2006/relationships/image" Target="../media/image19.jpg"/><Relationship Id="rId1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5.jpg"/><Relationship Id="rId9" Type="http://schemas.openxmlformats.org/officeDocument/2006/relationships/image" Target="../media/image16.jpeg"/><Relationship Id="rId10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64096" y="2348880"/>
            <a:ext cx="7772400" cy="821953"/>
          </a:xfrm>
        </p:spPr>
        <p:txBody>
          <a:bodyPr>
            <a:noAutofit/>
          </a:bodyPr>
          <a:lstStyle/>
          <a:p>
            <a:pPr algn="ctr"/>
            <a:r>
              <a:rPr lang="fr-FR" sz="44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Soutenance de projet mécatronique</a:t>
            </a:r>
            <a:endParaRPr lang="fr-FR" sz="44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43808" y="3789040"/>
            <a:ext cx="4536504" cy="1008112"/>
          </a:xfrm>
        </p:spPr>
        <p:txBody>
          <a:bodyPr>
            <a:noAutofit/>
          </a:bodyPr>
          <a:lstStyle/>
          <a:p>
            <a:pPr algn="ctr"/>
            <a:r>
              <a:rPr lang="fr-FR" sz="7200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GuitarElec</a:t>
            </a:r>
            <a:endParaRPr lang="fr-FR" sz="72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11674" y="6132933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30/05/2016</a:t>
            </a:r>
            <a:endParaRPr lang="fr-FR" sz="28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0621" r="9091" b="9379"/>
          <a:stretch/>
        </p:blipFill>
        <p:spPr>
          <a:xfrm>
            <a:off x="1475656" y="470533"/>
            <a:ext cx="1296144" cy="7920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07441"/>
            <a:ext cx="2390775" cy="8477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01650"/>
            <a:ext cx="1149246" cy="1059305"/>
          </a:xfrm>
          <a:prstGeom prst="rect">
            <a:avLst/>
          </a:prstGeom>
        </p:spPr>
      </p:pic>
      <p:pic>
        <p:nvPicPr>
          <p:cNvPr id="1026" name="Picture 2" descr="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60276"/>
            <a:ext cx="14763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7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15616" y="6214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Présentation de l’équipe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115616" y="1196752"/>
            <a:ext cx="6696744" cy="792088"/>
          </a:xfrm>
        </p:spPr>
        <p:txBody>
          <a:bodyPr>
            <a:normAutofit/>
          </a:bodyPr>
          <a:lstStyle/>
          <a:p>
            <a:r>
              <a:rPr lang="fr-FR" sz="3200" b="1" dirty="0" smtClean="0"/>
              <a:t>Les BTS SN-EC</a:t>
            </a:r>
            <a:endParaRPr lang="fr-FR" sz="32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608" y="2152001"/>
            <a:ext cx="8007351" cy="357744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014639" y="5733256"/>
            <a:ext cx="6006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latin typeface="Eras Medium ITC" charset="0"/>
                <a:ea typeface="Eras Medium ITC" charset="0"/>
                <a:cs typeface="Eras Medium ITC" charset="0"/>
              </a:rPr>
              <a:t>Ruben, Régis, </a:t>
            </a:r>
            <a:r>
              <a:rPr lang="fr-FR" sz="2400" b="1" dirty="0" err="1" smtClean="0">
                <a:latin typeface="Eras Medium ITC" charset="0"/>
                <a:ea typeface="Eras Medium ITC" charset="0"/>
                <a:cs typeface="Eras Medium ITC" charset="0"/>
              </a:rPr>
              <a:t>Yani</a:t>
            </a:r>
            <a:r>
              <a:rPr lang="fr-FR" sz="2400" b="1" dirty="0" smtClean="0">
                <a:latin typeface="Eras Medium ITC" charset="0"/>
                <a:ea typeface="Eras Medium ITC" charset="0"/>
                <a:cs typeface="Eras Medium ITC" charset="0"/>
              </a:rPr>
              <a:t>, Christian, </a:t>
            </a:r>
            <a:r>
              <a:rPr lang="fr-FR" sz="2400" b="1" dirty="0" err="1" smtClean="0">
                <a:latin typeface="Eras Medium ITC" charset="0"/>
                <a:ea typeface="Eras Medium ITC" charset="0"/>
                <a:cs typeface="Eras Medium ITC" charset="0"/>
              </a:rPr>
              <a:t>Robero</a:t>
            </a:r>
            <a:r>
              <a:rPr lang="fr-FR" sz="2400" b="1" dirty="0" smtClean="0">
                <a:latin typeface="Eras Medium ITC" charset="0"/>
                <a:ea typeface="Eras Medium ITC" charset="0"/>
                <a:cs typeface="Eras Medium ITC" charset="0"/>
              </a:rPr>
              <a:t>, Jessy</a:t>
            </a:r>
            <a:endParaRPr lang="fr-FR" sz="2400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551689" y="53251"/>
            <a:ext cx="237917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88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15616" y="1018880"/>
            <a:ext cx="6696744" cy="792088"/>
          </a:xfrm>
        </p:spPr>
        <p:txBody>
          <a:bodyPr>
            <a:normAutofit/>
          </a:bodyPr>
          <a:lstStyle/>
          <a:p>
            <a:r>
              <a:rPr lang="fr-FR" sz="3200" b="1" dirty="0" smtClean="0"/>
              <a:t>Nos prestataires communication</a:t>
            </a:r>
            <a:endParaRPr lang="fr-FR" sz="3200" b="1" dirty="0"/>
          </a:p>
        </p:txBody>
      </p:sp>
      <p:sp>
        <p:nvSpPr>
          <p:cNvPr id="31" name="Titre 1"/>
          <p:cNvSpPr txBox="1">
            <a:spLocks/>
          </p:cNvSpPr>
          <p:nvPr/>
        </p:nvSpPr>
        <p:spPr>
          <a:xfrm>
            <a:off x="1256888" y="25332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en-GB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II. </a:t>
            </a:r>
            <a:r>
              <a:rPr lang="en-GB" sz="40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Présentation</a:t>
            </a:r>
            <a:r>
              <a:rPr lang="en-GB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 de </a:t>
            </a:r>
            <a:r>
              <a:rPr lang="en-GB" sz="40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l’équipe</a:t>
            </a:r>
            <a:endParaRPr lang="en-GB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432" y="2158184"/>
            <a:ext cx="5280992" cy="4043837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3191168" y="6135687"/>
            <a:ext cx="362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smtClean="0">
                <a:latin typeface="Eras Medium ITC" charset="0"/>
                <a:ea typeface="Eras Medium ITC" charset="0"/>
                <a:cs typeface="Eras Medium ITC" charset="0"/>
              </a:rPr>
              <a:t>Médina, Sana et Johanna</a:t>
            </a:r>
            <a:endParaRPr lang="fr-FR" sz="2400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551689" y="53251"/>
            <a:ext cx="237917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608" y="1340768"/>
            <a:ext cx="7498080" cy="4824536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b="1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Description</a:t>
            </a:r>
            <a:r>
              <a:rPr lang="fr-FR" sz="36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fr-FR" b="1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d’une séance </a:t>
            </a:r>
            <a:r>
              <a:rPr lang="fr-FR" b="1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type</a:t>
            </a:r>
            <a:endParaRPr lang="fr-FR" b="1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2296" indent="0">
              <a:buNone/>
            </a:pPr>
            <a:endParaRPr lang="fr-FR" b="1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fontAlgn="base"/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>Rendez-vous </a:t>
            </a: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en </a:t>
            </a:r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>laboratoire d’électronique ou en L104</a:t>
            </a:r>
          </a:p>
          <a:p>
            <a:pPr fontAlgn="base"/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Réunion de lancement</a:t>
            </a:r>
            <a:endParaRPr lang="fr-FR" dirty="0">
              <a:latin typeface="Eras Medium ITC" charset="0"/>
              <a:ea typeface="Eras Medium ITC" charset="0"/>
              <a:cs typeface="Eras Medium ITC" charset="0"/>
            </a:endParaRPr>
          </a:p>
          <a:p>
            <a:pPr fontAlgn="base"/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>Travail </a:t>
            </a: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en équipe</a:t>
            </a:r>
            <a:endParaRPr lang="fr-FR" dirty="0">
              <a:latin typeface="Eras Medium ITC" charset="0"/>
              <a:ea typeface="Eras Medium ITC" charset="0"/>
              <a:cs typeface="Eras Medium ITC" charset="0"/>
            </a:endParaRPr>
          </a:p>
          <a:p>
            <a:pPr fontAlgn="base"/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>Pause goûter </a:t>
            </a: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revigorante</a:t>
            </a:r>
          </a:p>
          <a:p>
            <a:pPr fontAlgn="base"/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Réunion-synthèse </a:t>
            </a:r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>de fin </a:t>
            </a: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séance</a:t>
            </a:r>
            <a:endParaRPr lang="fr-FR" sz="20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4" name="AutoShape 2" descr="https://lh6.googleusercontent.com/rRxWVn7e-1Ep2sJPizfM8uuIA7qOAzCNOmmLvvFLjvk7vWtbRtLeUGL5Frm4TGvnafmw4O_Ff8DzA-cRb-Zj54sLuY1FOqIKtEv9gNaVTZSzLw8tM_Vm9Ae3B_hCWSZZKlbDDGmwGQ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1115616" y="44624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 Organisation du projet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551689" y="53251"/>
            <a:ext cx="237917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229200"/>
            <a:ext cx="1402504" cy="145203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2204864"/>
            <a:ext cx="8100392" cy="324036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115616" y="44624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 Organisation du projet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435608" y="1268760"/>
            <a:ext cx="7498080" cy="4824536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b="1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Macro-planning</a:t>
            </a:r>
          </a:p>
          <a:p>
            <a:pPr marL="82296" indent="0">
              <a:buNone/>
            </a:pPr>
            <a:endParaRPr lang="fr-FR" sz="24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551689" y="53251"/>
            <a:ext cx="237917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35608" y="1484784"/>
            <a:ext cx="7406640" cy="1728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Partie</a:t>
            </a:r>
            <a: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 2:</a:t>
            </a:r>
            <a:b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</a:br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Fonctionnement</a:t>
            </a:r>
            <a: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 de </a:t>
            </a:r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GuitarElec</a:t>
            </a:r>
            <a:endParaRPr lang="en-GB" sz="48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556792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b="1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Éléments d’analyse fonctionnelle</a:t>
            </a:r>
            <a:endParaRPr lang="fr-FR" b="1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2296" indent="0">
              <a:buNone/>
            </a:pPr>
            <a:endParaRPr lang="fr-FR" sz="25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82296" indent="0">
              <a:buNone/>
            </a:pPr>
            <a:endParaRPr lang="fr-FR" sz="25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539496" indent="-457200">
              <a:buFont typeface="+mj-lt"/>
              <a:buAutoNum type="arabicPeriod"/>
            </a:pPr>
            <a:r>
              <a:rPr lang="fr-FR" sz="2800" dirty="0" smtClean="0">
                <a:latin typeface="Eras Medium ITC" panose="020B0602030504020804" pitchFamily="34" charset="0"/>
              </a:rPr>
              <a:t>Analyse du besoin</a:t>
            </a:r>
          </a:p>
          <a:p>
            <a:pPr marL="539496" indent="-457200">
              <a:buFont typeface="+mj-lt"/>
              <a:buAutoNum type="arabicPeriod"/>
            </a:pPr>
            <a:r>
              <a:rPr lang="fr-FR" sz="2800" dirty="0" smtClean="0">
                <a:latin typeface="Eras Medium ITC" panose="020B0602030504020804" pitchFamily="34" charset="0"/>
              </a:rPr>
              <a:t>Analyse fonctionnelle du besoin</a:t>
            </a:r>
          </a:p>
          <a:p>
            <a:pPr marL="539496" indent="-457200">
              <a:buFont typeface="+mj-lt"/>
              <a:buAutoNum type="arabicPeriod"/>
            </a:pPr>
            <a:r>
              <a:rPr lang="fr-FR" sz="2800" dirty="0" smtClean="0">
                <a:latin typeface="Eras Medium ITC" panose="020B0602030504020804" pitchFamily="34" charset="0"/>
              </a:rPr>
              <a:t>Justification des choix techniques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>
                <a:solidFill>
                  <a:srgbClr val="1CABE4">
                    <a:shade val="50000"/>
                    <a:satMod val="200000"/>
                  </a:srgbClr>
                </a:solidFill>
              </a:rPr>
              <a:pPr/>
              <a:t>15</a:t>
            </a:fld>
            <a:endParaRPr lang="fr-FR">
              <a:solidFill>
                <a:srgbClr val="1CABE4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7429499" cy="147857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Le cahier des charges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457200"/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6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608" y="1531315"/>
            <a:ext cx="7498080" cy="4778005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Expression du besoin</a:t>
            </a:r>
          </a:p>
          <a:p>
            <a:pPr marL="539496" indent="-457200">
              <a:buAutoNum type="alphaUcParenR"/>
            </a:pPr>
            <a:endParaRPr lang="fr-FR" sz="18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539496" indent="-457200">
              <a:buAutoNum type="alphaUcParenR"/>
            </a:pPr>
            <a:endParaRPr lang="fr-FR" sz="18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539496" indent="-457200">
              <a:buAutoNum type="alphaUcParenR"/>
            </a:pPr>
            <a:endParaRPr lang="fr-FR" sz="18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539496" indent="-457200">
              <a:buAutoNum type="alphaUcParenR"/>
            </a:pPr>
            <a:endParaRPr lang="fr-FR" sz="18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539496" indent="-457200">
              <a:buAutoNum type="alphaUcParenR"/>
            </a:pPr>
            <a:endParaRPr lang="fr-FR" sz="18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539496" indent="-457200">
              <a:buAutoNum type="alphaUcParenR"/>
            </a:pPr>
            <a:endParaRPr lang="fr-FR" sz="18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539496" indent="-457200">
              <a:buAutoNum type="alphaUcParenR"/>
            </a:pPr>
            <a:endParaRPr lang="fr-FR" sz="18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539496" indent="-457200">
              <a:buAutoNum type="alphaUcParenR"/>
            </a:pPr>
            <a:endParaRPr lang="fr-FR" sz="18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539496" indent="-457200">
              <a:buAutoNum type="alphaUcParenR"/>
            </a:pPr>
            <a:endParaRPr lang="fr-FR" sz="18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82296" indent="0">
              <a:buNone/>
            </a:pPr>
            <a:endParaRPr lang="fr-FR" sz="18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82296" indent="0">
              <a:buNone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Caractérisation du besoin</a:t>
            </a:r>
          </a:p>
          <a:p>
            <a:pPr marL="539496" indent="-457200">
              <a:buAutoNum type="alphaUcParenR"/>
            </a:pPr>
            <a:endParaRPr lang="fr-FR" sz="2000" dirty="0" smtClean="0">
              <a:latin typeface="Eras Medium ITC" panose="020B0602030504020804" pitchFamily="34" charset="0"/>
            </a:endParaRPr>
          </a:p>
        </p:txBody>
      </p:sp>
      <p:pic>
        <p:nvPicPr>
          <p:cNvPr id="6" name="Image 5" descr="Capture d’écran 2016-01-16 à 12.25.2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132856"/>
            <a:ext cx="4872438" cy="335354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>
                <a:solidFill>
                  <a:srgbClr val="1CABE4">
                    <a:shade val="50000"/>
                    <a:satMod val="200000"/>
                  </a:srgbClr>
                </a:solidFill>
              </a:rPr>
              <a:pPr/>
              <a:t>16</a:t>
            </a:fld>
            <a:endParaRPr lang="fr-FR">
              <a:solidFill>
                <a:srgbClr val="1CABE4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115616" y="510270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/>
              <a:t>I.1. Analyse du besoin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52600" y="594360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 indent="0">
              <a:buNone/>
            </a:pPr>
            <a:r>
              <a:rPr lang="fr-FR" dirty="0" smtClean="0">
                <a:latin typeface="Eras Medium ITC" panose="020B0602030504020804" pitchFamily="34" charset="0"/>
              </a:rPr>
              <a:t>- Grille d’analyse : critère niveau et flexibilité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457200"/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7429499" cy="147857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Le cahier des charges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47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7800" y="1891355"/>
            <a:ext cx="7498080" cy="4778005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A) Etude des EME (Éléments du Milieu Extérieur)</a:t>
            </a:r>
          </a:p>
          <a:p>
            <a:pPr marL="82296" indent="0">
              <a:buFontTx/>
              <a:buChar char="-"/>
            </a:pPr>
            <a:r>
              <a:rPr lang="fr-FR" sz="2000" dirty="0" smtClean="0">
                <a:latin typeface="Eras Medium ITC" panose="020B0602030504020804" pitchFamily="34" charset="0"/>
              </a:rPr>
              <a:t> Identification et caractérisation   </a:t>
            </a:r>
          </a:p>
          <a:p>
            <a:pPr marL="82296" indent="0">
              <a:buNone/>
            </a:pPr>
            <a:endParaRPr lang="fr-FR" sz="2000" dirty="0" smtClean="0">
              <a:latin typeface="Eras Medium ITC" panose="020B06020305040208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2787896"/>
            <a:ext cx="5322912" cy="332121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>
                <a:solidFill>
                  <a:srgbClr val="1CABE4">
                    <a:shade val="50000"/>
                    <a:satMod val="200000"/>
                  </a:srgbClr>
                </a:solidFill>
              </a:rPr>
              <a:pPr/>
              <a:t>17</a:t>
            </a:fld>
            <a:endParaRPr lang="fr-FR">
              <a:solidFill>
                <a:srgbClr val="1CABE4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726294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/>
              <a:t>I.2. Analyse fonctionnelle du besoin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457200"/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7429499" cy="147857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Le cahier des charges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6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1600" y="1484784"/>
            <a:ext cx="7498080" cy="4778005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B) Etude des fonctions de service</a:t>
            </a:r>
          </a:p>
          <a:p>
            <a:pPr marL="82296" indent="0">
              <a:buNone/>
            </a:pPr>
            <a:endParaRPr lang="fr-FR" sz="24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82296" indent="0">
              <a:buNone/>
            </a:pPr>
            <a:endParaRPr lang="fr-FR" sz="24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82296" indent="0">
              <a:buFontTx/>
              <a:buChar char="-"/>
            </a:pPr>
            <a:r>
              <a:rPr lang="fr-FR" sz="2000" dirty="0" smtClean="0">
                <a:latin typeface="Eras Medium ITC" panose="020B0602030504020804" pitchFamily="34" charset="0"/>
              </a:rPr>
              <a:t> Identification </a:t>
            </a:r>
          </a:p>
          <a:p>
            <a:pPr marL="82296" indent="0">
              <a:buNone/>
            </a:pPr>
            <a:r>
              <a:rPr lang="fr-FR" sz="2000" dirty="0" smtClean="0">
                <a:latin typeface="Eras Medium ITC" panose="020B0602030504020804" pitchFamily="34" charset="0"/>
              </a:rPr>
              <a:t>et caractérisation  </a:t>
            </a:r>
          </a:p>
          <a:p>
            <a:pPr marL="82296" indent="0">
              <a:buNone/>
            </a:pPr>
            <a:endParaRPr lang="fr-FR" sz="2000" dirty="0" smtClean="0">
              <a:latin typeface="Eras Medium ITC" panose="020B06020305040208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910642"/>
            <a:ext cx="4464496" cy="2813758"/>
          </a:xfrm>
          <a:prstGeom prst="rect">
            <a:avLst/>
          </a:prstGeom>
        </p:spPr>
      </p:pic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687972"/>
              </p:ext>
            </p:extLst>
          </p:nvPr>
        </p:nvGraphicFramePr>
        <p:xfrm>
          <a:off x="1524000" y="4724400"/>
          <a:ext cx="6248400" cy="1737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1050"/>
                <a:gridCol w="5467350"/>
              </a:tblGrid>
              <a:tr h="137160">
                <a:tc>
                  <a:txBody>
                    <a:bodyPr/>
                    <a:lstStyle/>
                    <a:p>
                      <a:r>
                        <a:rPr lang="fr-FR" sz="1300" b="1" dirty="0" smtClean="0"/>
                        <a:t>FP1</a:t>
                      </a:r>
                      <a:endParaRPr lang="fr-FR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Permettre à l’utilisateur d’émettre une suite de notes composant une mélodie</a:t>
                      </a:r>
                      <a:endParaRPr lang="fr-FR" sz="13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FC2</a:t>
                      </a:r>
                      <a:endParaRPr lang="fr-F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Être </a:t>
                      </a:r>
                      <a:r>
                        <a:rPr lang="fr-FR" sz="1300" dirty="0" err="1" smtClean="0"/>
                        <a:t>commandable</a:t>
                      </a:r>
                      <a:r>
                        <a:rPr lang="fr-FR" sz="1300" dirty="0" smtClean="0"/>
                        <a:t> par les périphériques d’entrée</a:t>
                      </a:r>
                      <a:r>
                        <a:rPr lang="fr-FR" sz="1300" baseline="0" dirty="0" smtClean="0"/>
                        <a:t> de l’ordinateur</a:t>
                      </a:r>
                      <a:endParaRPr lang="fr-FR" sz="1300" dirty="0"/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FC3</a:t>
                      </a:r>
                      <a:endParaRPr lang="fr-F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S’adapter</a:t>
                      </a:r>
                      <a:r>
                        <a:rPr lang="fr-FR" sz="1300" baseline="0" dirty="0" smtClean="0"/>
                        <a:t> aux normes de sécurité</a:t>
                      </a:r>
                      <a:endParaRPr lang="fr-FR" sz="13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FC4</a:t>
                      </a:r>
                      <a:endParaRPr lang="fr-F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Permettre à l’utilisateur</a:t>
                      </a:r>
                      <a:r>
                        <a:rPr lang="fr-FR" sz="1300" baseline="0" dirty="0" smtClean="0"/>
                        <a:t> de remplacer aisément la corde utilisée</a:t>
                      </a:r>
                      <a:endParaRPr lang="fr-FR" sz="1300" dirty="0"/>
                    </a:p>
                  </a:txBody>
                  <a:tcPr/>
                </a:tc>
              </a:tr>
              <a:tr h="14732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FC5</a:t>
                      </a:r>
                      <a:endParaRPr lang="fr-F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S’adapter au milieu</a:t>
                      </a:r>
                      <a:r>
                        <a:rPr lang="fr-FR" sz="1300" baseline="0" dirty="0" smtClean="0"/>
                        <a:t> ambiant</a:t>
                      </a:r>
                      <a:endParaRPr lang="fr-FR" sz="13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FC6</a:t>
                      </a:r>
                      <a:endParaRPr lang="fr-F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S’adapter à</a:t>
                      </a:r>
                      <a:r>
                        <a:rPr lang="fr-FR" sz="1300" baseline="0" dirty="0" smtClean="0"/>
                        <a:t> une gamme étendue de cordes de guitare</a:t>
                      </a:r>
                      <a:endParaRPr lang="fr-FR" sz="13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>
                <a:solidFill>
                  <a:srgbClr val="1CABE4">
                    <a:shade val="50000"/>
                    <a:satMod val="200000"/>
                  </a:srgbClr>
                </a:solidFill>
              </a:rPr>
              <a:pPr/>
              <a:t>18</a:t>
            </a:fld>
            <a:endParaRPr lang="fr-FR">
              <a:solidFill>
                <a:srgbClr val="1CABE4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548680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/>
              <a:t>I.2. Analyse fonctionnelle du besoin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457200"/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7429499" cy="147857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Le cahier des charges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635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7800" y="1676400"/>
            <a:ext cx="5105400" cy="4778005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C) Analyse fonctionnelle technique et choix techniques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2667000"/>
            <a:ext cx="69342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 defTabSz="457200"/>
            <a:endParaRPr lang="fr-FR" sz="20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82296" defTabSz="457200">
              <a:buFontTx/>
              <a:buChar char="-"/>
            </a:pPr>
            <a:r>
              <a:rPr lang="fr-FR" dirty="0" smtClean="0">
                <a:solidFill>
                  <a:prstClr val="black"/>
                </a:solidFill>
                <a:latin typeface="Eras Medium ITC" panose="020B0602030504020804" pitchFamily="34" charset="0"/>
              </a:rPr>
              <a:t> Analyse fonctionnelle: diagrammes SADT et FAST</a:t>
            </a:r>
          </a:p>
          <a:p>
            <a:pPr marL="82296" defTabSz="457200">
              <a:buFontTx/>
              <a:buChar char="-"/>
            </a:pPr>
            <a:endParaRPr lang="fr-FR" dirty="0" smtClean="0">
              <a:solidFill>
                <a:prstClr val="black"/>
              </a:solidFill>
              <a:latin typeface="Eras Medium ITC" panose="020B0602030504020804" pitchFamily="34" charset="0"/>
            </a:endParaRPr>
          </a:p>
          <a:p>
            <a:pPr marL="82296" defTabSz="457200">
              <a:buFontTx/>
              <a:buChar char="-"/>
            </a:pPr>
            <a:r>
              <a:rPr lang="fr-FR" dirty="0" smtClean="0">
                <a:solidFill>
                  <a:prstClr val="black"/>
                </a:solidFill>
                <a:latin typeface="Eras Medium ITC" panose="020B0602030504020804" pitchFamily="34" charset="0"/>
              </a:rPr>
              <a:t> Livrable : Cahier des charges</a:t>
            </a:r>
          </a:p>
          <a:p>
            <a:pPr marL="82296" defTabSz="457200"/>
            <a:r>
              <a:rPr lang="fr-FR" dirty="0" smtClean="0">
                <a:solidFill>
                  <a:prstClr val="black"/>
                </a:solidFill>
                <a:latin typeface="Eras Medium ITC" panose="020B0602030504020804" pitchFamily="34" charset="0"/>
              </a:rPr>
              <a:t> </a:t>
            </a:r>
          </a:p>
          <a:p>
            <a:pPr marL="82296" defTabSz="457200">
              <a:buFontTx/>
              <a:buChar char="-"/>
            </a:pPr>
            <a:r>
              <a:rPr lang="fr-FR" dirty="0" smtClean="0">
                <a:solidFill>
                  <a:prstClr val="black"/>
                </a:solidFill>
                <a:latin typeface="Eras Medium ITC" panose="020B0602030504020804" pitchFamily="34" charset="0"/>
              </a:rPr>
              <a:t> Choix techniques:</a:t>
            </a:r>
          </a:p>
          <a:p>
            <a:pPr marL="82296" defTabSz="457200"/>
            <a:r>
              <a:rPr lang="fr-FR" dirty="0" smtClean="0">
                <a:solidFill>
                  <a:prstClr val="black"/>
                </a:solidFill>
                <a:latin typeface="Eras Medium ITC" panose="020B0602030504020804" pitchFamily="34" charset="0"/>
              </a:rPr>
              <a:t> </a:t>
            </a:r>
          </a:p>
          <a:p>
            <a:pPr marL="539496" lvl="1" defTabSz="457200">
              <a:buFontTx/>
              <a:buChar char="-"/>
            </a:pPr>
            <a:r>
              <a:rPr lang="fr-FR" dirty="0">
                <a:solidFill>
                  <a:prstClr val="black"/>
                </a:solidFill>
                <a:latin typeface="Eras Medium ITC" panose="020B0602030504020804" pitchFamily="34" charset="0"/>
              </a:rPr>
              <a:t> Modification de la tension et de la longueur utile de vibration</a:t>
            </a:r>
          </a:p>
          <a:p>
            <a:pPr marL="539496" lvl="1" defTabSz="457200">
              <a:buFontTx/>
              <a:buChar char="-"/>
            </a:pPr>
            <a:endParaRPr lang="fr-FR" dirty="0">
              <a:solidFill>
                <a:prstClr val="black"/>
              </a:solidFill>
              <a:latin typeface="Eras Medium ITC" panose="020B0602030504020804" pitchFamily="34" charset="0"/>
            </a:endParaRPr>
          </a:p>
          <a:p>
            <a:pPr marL="539496" lvl="1" defTabSz="457200">
              <a:buFontTx/>
              <a:buChar char="-"/>
            </a:pPr>
            <a:r>
              <a:rPr lang="fr-FR" dirty="0">
                <a:solidFill>
                  <a:prstClr val="black"/>
                </a:solidFill>
                <a:latin typeface="Eras Medium ITC" panose="020B0602030504020804" pitchFamily="34" charset="0"/>
              </a:rPr>
              <a:t> Asservissement en tension uniquement </a:t>
            </a:r>
          </a:p>
          <a:p>
            <a:pPr marL="539496" lvl="1" defTabSz="457200"/>
            <a:endParaRPr lang="fr-FR" dirty="0">
              <a:solidFill>
                <a:prstClr val="black"/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>
                <a:solidFill>
                  <a:srgbClr val="1CABE4">
                    <a:shade val="50000"/>
                    <a:satMod val="200000"/>
                  </a:srgbClr>
                </a:solidFill>
              </a:rPr>
              <a:pPr/>
              <a:t>19</a:t>
            </a:fld>
            <a:endParaRPr lang="fr-FR">
              <a:solidFill>
                <a:srgbClr val="1CABE4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457200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/>
              <a:t>I.2. Analyse fonctionnelle du besoin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457200"/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7429499" cy="147857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Le cahier des charges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38416" y="274638"/>
            <a:ext cx="7498080" cy="1143000"/>
          </a:xfrm>
        </p:spPr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608" y="1292696"/>
            <a:ext cx="7498080" cy="4800600"/>
          </a:xfrm>
        </p:spPr>
        <p:txBody>
          <a:bodyPr>
            <a:normAutofit lnSpcReduction="10000"/>
          </a:bodyPr>
          <a:lstStyle/>
          <a:p>
            <a:pPr marL="82296" indent="0">
              <a:buNone/>
            </a:pP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Partie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1 :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Origines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de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GuitarElec</a:t>
            </a:r>
            <a:endParaRPr lang="en-GB" sz="28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Pourquoi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ce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projet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?</a:t>
            </a:r>
          </a:p>
          <a:p>
            <a:pPr marL="653796" indent="-571500">
              <a:buAutoNum type="romanUcPeriod"/>
            </a:pP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Présentation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de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l’équipe</a:t>
            </a:r>
            <a:endParaRPr lang="en-GB" sz="16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Organisation du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projet</a:t>
            </a:r>
            <a:endParaRPr lang="en-GB" sz="16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endParaRPr lang="en-GB" sz="16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82296" indent="0">
              <a:buNone/>
            </a:pP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Partie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2 :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Fonctionnement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de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GuitarElec</a:t>
            </a:r>
            <a:endParaRPr lang="en-GB" sz="28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Le cahier des charges</a:t>
            </a:r>
          </a:p>
          <a:p>
            <a:pPr marL="653796" indent="-571500">
              <a:buAutoNum type="romanUcPeriod"/>
            </a:pP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Vue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d’ensemble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</a:t>
            </a:r>
          </a:p>
          <a:p>
            <a:pPr marL="653796" indent="-571500">
              <a:buAutoNum type="romanUcPeriod"/>
            </a:pP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Les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différents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modules </a:t>
            </a:r>
          </a:p>
          <a:p>
            <a:pPr marL="653796" indent="-571500">
              <a:buAutoNum type="romanUcPeriod"/>
            </a:pPr>
            <a:endParaRPr lang="en-GB" sz="16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82296" indent="0">
              <a:buNone/>
            </a:pP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Partie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3 : Les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défis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du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projet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GuitarElec</a:t>
            </a:r>
            <a:endParaRPr lang="en-GB" sz="28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5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Les </a:t>
            </a:r>
            <a:r>
              <a:rPr lang="en-GB" sz="15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achats</a:t>
            </a:r>
            <a:endParaRPr lang="en-GB" sz="15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5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La communication</a:t>
            </a:r>
          </a:p>
          <a:p>
            <a:pPr marL="653796" indent="-571500">
              <a:buAutoNum type="romanUcPeriod"/>
            </a:pPr>
            <a:r>
              <a:rPr lang="en-GB" sz="15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Les </a:t>
            </a:r>
            <a:r>
              <a:rPr lang="en-GB" sz="15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problèmes</a:t>
            </a:r>
            <a:r>
              <a:rPr lang="en-GB" sz="15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et solutions </a:t>
            </a:r>
            <a:r>
              <a:rPr lang="en-GB" sz="15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rencontrés</a:t>
            </a:r>
            <a:endParaRPr lang="en-GB" sz="15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115616" y="7822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Vue d’ensemble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48236" y="4682915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 smtClean="0"/>
              <a:t>Maquette Catia</a:t>
            </a:r>
            <a:endParaRPr lang="fr-FR" sz="2400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9" name="Picture 2" descr="C:\Users\14jennep\Desktop\VueGloba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79" y="1681354"/>
            <a:ext cx="7100476" cy="282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3915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ZoneTexte 40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217330"/>
            <a:ext cx="1402504" cy="145203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79296" y="6337126"/>
            <a:ext cx="457200" cy="476250"/>
          </a:xfrm>
        </p:spPr>
        <p:txBody>
          <a:bodyPr/>
          <a:lstStyle/>
          <a:p>
            <a:fld id="{BAB0A86A-B287-4151-A706-0ED02BF0B3BD}" type="slidenum">
              <a:rPr lang="fr-FR" smtClean="0">
                <a:solidFill>
                  <a:srgbClr val="1CABE4">
                    <a:shade val="50000"/>
                    <a:satMod val="200000"/>
                  </a:srgbClr>
                </a:solidFill>
                <a:latin typeface="Gill Sans MT"/>
              </a:rPr>
              <a:pPr/>
              <a:t>21</a:t>
            </a:fld>
            <a:endParaRPr lang="fr-FR" dirty="0">
              <a:solidFill>
                <a:srgbClr val="1CABE4">
                  <a:shade val="50000"/>
                  <a:satMod val="200000"/>
                </a:srgbClr>
              </a:solidFill>
              <a:latin typeface="Gill Sans MT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944168" y="1470171"/>
            <a:ext cx="24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7333A"/>
                </a:solidFill>
              </a:rPr>
              <a:t>24 VCC 10A</a:t>
            </a:r>
            <a:endParaRPr lang="fr-FR" sz="1400" dirty="0">
              <a:solidFill>
                <a:srgbClr val="C7333A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07455" y="3945790"/>
            <a:ext cx="381806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03478" y="2174804"/>
            <a:ext cx="2903977" cy="1948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400" dirty="0" smtClean="0">
                <a:solidFill>
                  <a:sysClr val="windowText" lastClr="000000"/>
                </a:solidFill>
              </a:rPr>
              <a:t>     Carte </a:t>
            </a:r>
            <a:r>
              <a:rPr lang="fr-FR" sz="1400" dirty="0" err="1" smtClean="0">
                <a:solidFill>
                  <a:sysClr val="windowText" lastClr="000000"/>
                </a:solidFill>
              </a:rPr>
              <a:t>mBed</a:t>
            </a:r>
            <a:r>
              <a:rPr lang="fr-FR" sz="1400" dirty="0" smtClean="0">
                <a:solidFill>
                  <a:sysClr val="windowText" lastClr="000000"/>
                </a:solidFill>
              </a:rPr>
              <a:t> + circuit électronique</a:t>
            </a:r>
            <a:endParaRPr lang="fr-FR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99162" y="1695103"/>
            <a:ext cx="883073" cy="17424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ysClr val="windowText" lastClr="000000"/>
                </a:solidFill>
              </a:rPr>
              <a:t>Variateur</a:t>
            </a:r>
            <a:endParaRPr lang="fr-FR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87969" y="4273881"/>
            <a:ext cx="1398331" cy="753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ysClr val="windowText" lastClr="000000"/>
                </a:solidFill>
              </a:rPr>
              <a:t>Capteur de tension</a:t>
            </a:r>
            <a:endParaRPr lang="fr-FR" sz="1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8232" y="1695103"/>
            <a:ext cx="883073" cy="17424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ysClr val="windowText" lastClr="000000"/>
                </a:solidFill>
              </a:rPr>
              <a:t>Moteur tendeur</a:t>
            </a:r>
            <a:endParaRPr lang="fr-FR" sz="1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89261" y="3779284"/>
            <a:ext cx="883073" cy="17424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ysClr val="windowText" lastClr="000000"/>
                </a:solidFill>
              </a:rPr>
              <a:t>Variateur</a:t>
            </a:r>
            <a:endParaRPr lang="fr-FR" sz="1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68331" y="3779284"/>
            <a:ext cx="883073" cy="17424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ysClr val="windowText" lastClr="000000"/>
                </a:solidFill>
              </a:rPr>
              <a:t>Moteur linéaire</a:t>
            </a:r>
            <a:endParaRPr lang="fr-FR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677814" y="1837766"/>
            <a:ext cx="4011447" cy="23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788402" y="2241593"/>
            <a:ext cx="1818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87968" y="2899037"/>
            <a:ext cx="650294" cy="119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ysClr val="windowText" lastClr="000000"/>
                </a:solidFill>
              </a:rPr>
              <a:t>Convertisseur DC/DC</a:t>
            </a:r>
            <a:endParaRPr lang="fr-FR" sz="1400" dirty="0">
              <a:solidFill>
                <a:sysClr val="windowText" lastClr="000000"/>
              </a:solidFill>
            </a:endParaRPr>
          </a:p>
        </p:txBody>
      </p:sp>
      <p:grpSp>
        <p:nvGrpSpPr>
          <p:cNvPr id="5" name="Grouper 4"/>
          <p:cNvGrpSpPr/>
          <p:nvPr/>
        </p:nvGrpSpPr>
        <p:grpSpPr>
          <a:xfrm>
            <a:off x="4038262" y="3353551"/>
            <a:ext cx="334671" cy="1049181"/>
            <a:chOff x="4190620" y="3209535"/>
            <a:chExt cx="334671" cy="1049181"/>
          </a:xfrm>
        </p:grpSpPr>
        <p:cxnSp>
          <p:nvCxnSpPr>
            <p:cNvPr id="23" name="Connecteur droit 22"/>
            <p:cNvCxnSpPr/>
            <p:nvPr/>
          </p:nvCxnSpPr>
          <p:spPr>
            <a:xfrm>
              <a:off x="4190620" y="3209535"/>
              <a:ext cx="334671" cy="0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4525291" y="3209535"/>
              <a:ext cx="0" cy="1049181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8" name="Connecteur droit avec flèche 27"/>
          <p:cNvCxnSpPr/>
          <p:nvPr/>
        </p:nvCxnSpPr>
        <p:spPr>
          <a:xfrm>
            <a:off x="2667914" y="5183671"/>
            <a:ext cx="4021347" cy="11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4669230" y="3891403"/>
            <a:ext cx="1" cy="56254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259632" y="1935378"/>
            <a:ext cx="733078" cy="73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7333A"/>
                </a:solidFill>
              </a:rPr>
              <a:t>230 VAC – 16A</a:t>
            </a:r>
            <a:endParaRPr lang="fr-FR" sz="1400" dirty="0">
              <a:solidFill>
                <a:srgbClr val="C7333A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2667914" y="3118523"/>
            <a:ext cx="81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7333A"/>
                </a:solidFill>
              </a:rPr>
              <a:t>24 VCC 10A</a:t>
            </a:r>
            <a:endParaRPr lang="fr-FR" sz="1400" dirty="0">
              <a:solidFill>
                <a:srgbClr val="C7333A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4366055" y="3499760"/>
            <a:ext cx="88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E66B71"/>
                </a:solidFill>
              </a:rPr>
              <a:t>10VCC</a:t>
            </a:r>
            <a:endParaRPr lang="fr-FR" sz="1400" dirty="0">
              <a:solidFill>
                <a:srgbClr val="E66B71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2676823" y="5244373"/>
            <a:ext cx="1023983" cy="3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</a:rPr>
              <a:t>72VCC 4A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59077" y="4087364"/>
            <a:ext cx="718736" cy="14344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ysClr val="windowText" lastClr="000000"/>
                </a:solidFill>
              </a:rPr>
              <a:t>Convertisseur AC</a:t>
            </a:r>
            <a:br>
              <a:rPr lang="fr-FR" sz="1400" dirty="0" smtClean="0">
                <a:solidFill>
                  <a:sysClr val="windowText" lastClr="000000"/>
                </a:solidFill>
              </a:rPr>
            </a:br>
            <a:r>
              <a:rPr lang="fr-FR" sz="1400" dirty="0" smtClean="0">
                <a:solidFill>
                  <a:sysClr val="windowText" lastClr="000000"/>
                </a:solidFill>
              </a:rPr>
              <a:t>/DC</a:t>
            </a:r>
            <a:endParaRPr lang="fr-FR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72714" y="1750647"/>
            <a:ext cx="718736" cy="16869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ysClr val="windowText" lastClr="000000"/>
                </a:solidFill>
              </a:rPr>
              <a:t>Convertisseur AC</a:t>
            </a:r>
            <a:br>
              <a:rPr lang="fr-FR" sz="1400" dirty="0" smtClean="0">
                <a:solidFill>
                  <a:sysClr val="windowText" lastClr="000000"/>
                </a:solidFill>
              </a:rPr>
            </a:br>
            <a:r>
              <a:rPr lang="fr-FR" sz="1400" dirty="0" smtClean="0">
                <a:solidFill>
                  <a:sysClr val="windowText" lastClr="000000"/>
                </a:solidFill>
              </a:rPr>
              <a:t>/DC</a:t>
            </a:r>
            <a:endParaRPr lang="fr-FR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2677814" y="3056090"/>
            <a:ext cx="7101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788402" y="4477527"/>
            <a:ext cx="18184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259632" y="4171312"/>
            <a:ext cx="733078" cy="73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</a:rPr>
              <a:t>230 VAC – 4A</a:t>
            </a:r>
            <a:endParaRPr lang="fr-FR" sz="1400" dirty="0">
              <a:solidFill>
                <a:schemeClr val="accent3"/>
              </a:solidFill>
            </a:endParaRP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7572334" y="1887883"/>
            <a:ext cx="4058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6317356" y="2534070"/>
            <a:ext cx="381806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7572334" y="5204001"/>
            <a:ext cx="3959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874129" y="4261415"/>
            <a:ext cx="1398331" cy="753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 smtClean="0">
                <a:solidFill>
                  <a:sysClr val="windowText" lastClr="000000"/>
                </a:solidFill>
              </a:rPr>
              <a:t>Moteur plectre</a:t>
            </a:r>
            <a:endParaRPr lang="fr-FR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6155391" y="3878937"/>
            <a:ext cx="1" cy="56254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4366055" y="3353551"/>
            <a:ext cx="802956" cy="1049181"/>
            <a:chOff x="4518413" y="3209535"/>
            <a:chExt cx="802956" cy="1049181"/>
          </a:xfrm>
        </p:grpSpPr>
        <p:cxnSp>
          <p:nvCxnSpPr>
            <p:cNvPr id="47" name="Connecteur droit 46"/>
            <p:cNvCxnSpPr/>
            <p:nvPr/>
          </p:nvCxnSpPr>
          <p:spPr>
            <a:xfrm>
              <a:off x="4518413" y="3209535"/>
              <a:ext cx="802956" cy="0"/>
            </a:xfrm>
            <a:prstGeom prst="line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>
              <a:off x="5321369" y="3209535"/>
              <a:ext cx="0" cy="1049181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3901932" y="5727407"/>
            <a:ext cx="1398331" cy="7532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ysClr val="windowText" lastClr="000000"/>
                </a:solidFill>
              </a:rPr>
              <a:t>Micro et Amplificateur</a:t>
            </a:r>
            <a:endParaRPr lang="fr-FR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Connecteur droit avec flèche 51"/>
          <p:cNvCxnSpPr>
            <a:endCxn id="51" idx="1"/>
          </p:cNvCxnSpPr>
          <p:nvPr/>
        </p:nvCxnSpPr>
        <p:spPr>
          <a:xfrm>
            <a:off x="1879323" y="6104055"/>
            <a:ext cx="20226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1310300" y="5789243"/>
            <a:ext cx="733078" cy="73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2A5F95"/>
                </a:solidFill>
              </a:rPr>
              <a:t>230 VAC – 4A</a:t>
            </a:r>
            <a:endParaRPr lang="fr-FR" sz="1400" dirty="0">
              <a:solidFill>
                <a:srgbClr val="2A5F95"/>
              </a:solidFill>
            </a:endParaRPr>
          </a:p>
        </p:txBody>
      </p:sp>
      <p:sp>
        <p:nvSpPr>
          <p:cNvPr id="58" name="Titre 1"/>
          <p:cNvSpPr txBox="1">
            <a:spLocks/>
          </p:cNvSpPr>
          <p:nvPr/>
        </p:nvSpPr>
        <p:spPr>
          <a:xfrm>
            <a:off x="1115616" y="701824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GB" sz="3200" b="1" dirty="0" err="1" smtClean="0"/>
              <a:t>Chaîne</a:t>
            </a:r>
            <a:r>
              <a:rPr lang="en-GB" sz="3200" b="1" dirty="0" smtClean="0"/>
              <a:t> </a:t>
            </a:r>
            <a:r>
              <a:rPr lang="en-GB" sz="3200" b="1" dirty="0" err="1" smtClean="0"/>
              <a:t>d’énergie</a:t>
            </a:r>
            <a:endParaRPr lang="en-GB" sz="3200" b="1" dirty="0"/>
          </a:p>
        </p:txBody>
      </p:sp>
      <p:sp>
        <p:nvSpPr>
          <p:cNvPr id="59" name="Titre 1"/>
          <p:cNvSpPr txBox="1">
            <a:spLocks/>
          </p:cNvSpPr>
          <p:nvPr/>
        </p:nvSpPr>
        <p:spPr>
          <a:xfrm>
            <a:off x="1115616" y="-9939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Vue d’ensemble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129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 Les différents modules du système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2420888"/>
            <a:ext cx="6048672" cy="243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sz="3200" dirty="0" smtClean="0">
                <a:solidFill>
                  <a:schemeClr val="accent1">
                    <a:lumMod val="75000"/>
                  </a:schemeClr>
                </a:solidFill>
                <a:latin typeface="Eras Medium ITC" charset="0"/>
                <a:ea typeface="Eras Medium ITC" charset="0"/>
                <a:cs typeface="Eras Medium ITC" charset="0"/>
              </a:rPr>
              <a:t>Le système plectre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sz="3200" dirty="0" smtClean="0">
                <a:solidFill>
                  <a:schemeClr val="accent1">
                    <a:lumMod val="75000"/>
                  </a:schemeClr>
                </a:solidFill>
                <a:latin typeface="Eras Medium ITC" charset="0"/>
                <a:ea typeface="Eras Medium ITC" charset="0"/>
                <a:cs typeface="Eras Medium ITC" charset="0"/>
              </a:rPr>
              <a:t>Le système de guidage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sz="3200" dirty="0" smtClean="0">
                <a:solidFill>
                  <a:schemeClr val="accent1">
                    <a:lumMod val="75000"/>
                  </a:schemeClr>
                </a:solidFill>
                <a:latin typeface="Eras Medium ITC" charset="0"/>
                <a:ea typeface="Eras Medium ITC" charset="0"/>
                <a:cs typeface="Eras Medium ITC" charset="0"/>
              </a:rPr>
              <a:t>Mise en tension de la corde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fr-FR" sz="3200" dirty="0" smtClean="0">
                <a:solidFill>
                  <a:schemeClr val="accent1">
                    <a:lumMod val="75000"/>
                  </a:schemeClr>
                </a:solidFill>
                <a:latin typeface="Eras Medium ITC" charset="0"/>
                <a:ea typeface="Eras Medium ITC" charset="0"/>
                <a:cs typeface="Eras Medium ITC" charset="0"/>
              </a:rPr>
              <a:t>Commandes de </a:t>
            </a:r>
            <a:r>
              <a:rPr lang="fr-FR" sz="3200" dirty="0" err="1" smtClean="0">
                <a:solidFill>
                  <a:schemeClr val="accent1">
                    <a:lumMod val="75000"/>
                  </a:schemeClr>
                </a:solidFill>
                <a:latin typeface="Eras Medium ITC" charset="0"/>
                <a:ea typeface="Eras Medium ITC" charset="0"/>
                <a:cs typeface="Eras Medium ITC" charset="0"/>
              </a:rPr>
              <a:t>GuitarElec</a:t>
            </a:r>
            <a:endParaRPr lang="fr-FR" sz="3200" dirty="0">
              <a:solidFill>
                <a:schemeClr val="accent1">
                  <a:lumMod val="75000"/>
                </a:schemeClr>
              </a:solidFill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1164046" y="1124744"/>
            <a:ext cx="6609397" cy="13004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000" dirty="0">
                <a:latin typeface="Eras Medium ITC" charset="0"/>
                <a:ea typeface="Eras Medium ITC" charset="0"/>
                <a:cs typeface="Eras Medium ITC" charset="0"/>
              </a:rPr>
              <a:t>Moteur : </a:t>
            </a:r>
            <a:r>
              <a:rPr lang="fr" sz="2000" dirty="0" err="1">
                <a:latin typeface="Eras Medium ITC" charset="0"/>
                <a:ea typeface="Eras Medium ITC" charset="0"/>
                <a:cs typeface="Eras Medium ITC" charset="0"/>
              </a:rPr>
              <a:t>servo-moteur</a:t>
            </a:r>
            <a:r>
              <a:rPr lang="fr" sz="2000" dirty="0">
                <a:latin typeface="Eras Medium ITC" charset="0"/>
                <a:ea typeface="Eras Medium ITC" charset="0"/>
                <a:cs typeface="Eras Medium ITC" charset="0"/>
              </a:rPr>
              <a:t> AX-12 de </a:t>
            </a:r>
            <a:r>
              <a:rPr lang="fr" sz="2000" dirty="0" err="1">
                <a:latin typeface="Eras Medium ITC" charset="0"/>
                <a:ea typeface="Eras Medium ITC" charset="0"/>
                <a:cs typeface="Eras Medium ITC" charset="0"/>
              </a:rPr>
              <a:t>Robotis</a:t>
            </a:r>
            <a:endParaRPr lang="fr" sz="2000" dirty="0">
              <a:latin typeface="Eras Medium ITC" charset="0"/>
              <a:ea typeface="Eras Medium ITC" charset="0"/>
              <a:cs typeface="Eras Medium ITC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2000" dirty="0">
                <a:latin typeface="Eras Medium ITC" charset="0"/>
                <a:ea typeface="Eras Medium ITC" charset="0"/>
                <a:cs typeface="Eras Medium ITC" charset="0"/>
              </a:rPr>
              <a:t>Angle entre les deux positions du plectre : </a:t>
            </a:r>
            <a:r>
              <a:rPr lang="fr" sz="2000" b="1" dirty="0">
                <a:latin typeface="Eras Medium ITC" charset="0"/>
                <a:ea typeface="Eras Medium ITC" charset="0"/>
                <a:cs typeface="Eras Medium ITC" charset="0"/>
              </a:rPr>
              <a:t>30</a:t>
            </a:r>
            <a:r>
              <a:rPr lang="fr" sz="2000" b="1" dirty="0" smtClean="0">
                <a:latin typeface="Eras Medium ITC" charset="0"/>
                <a:ea typeface="Eras Medium ITC" charset="0"/>
                <a:cs typeface="Eras Medium ITC" charset="0"/>
              </a:rPr>
              <a:t>°</a:t>
            </a:r>
            <a:endParaRPr lang="fr" sz="2000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grpSp>
        <p:nvGrpSpPr>
          <p:cNvPr id="69" name="Shape 69"/>
          <p:cNvGrpSpPr/>
          <p:nvPr/>
        </p:nvGrpSpPr>
        <p:grpSpPr>
          <a:xfrm>
            <a:off x="3629766" y="3933056"/>
            <a:ext cx="3174482" cy="2466579"/>
            <a:chOff x="-80666" y="247650"/>
            <a:chExt cx="5138366" cy="3314699"/>
          </a:xfrm>
        </p:grpSpPr>
        <p:pic>
          <p:nvPicPr>
            <p:cNvPr id="70" name="Shape 70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3400" y="438150"/>
              <a:ext cx="3409948" cy="212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Shape 71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4273264">
              <a:off x="1152524" y="1627550"/>
              <a:ext cx="1762125" cy="10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Shape 72"/>
            <p:cNvSpPr/>
            <p:nvPr/>
          </p:nvSpPr>
          <p:spPr>
            <a:xfrm>
              <a:off x="3857625" y="590550"/>
              <a:ext cx="219037" cy="2124178"/>
            </a:xfrm>
            <a:custGeom>
              <a:avLst/>
              <a:gdLst/>
              <a:ahLst/>
              <a:cxnLst/>
              <a:rect l="0" t="0" r="0" b="0"/>
              <a:pathLst>
                <a:path w="30496" h="91059" extrusionOk="0">
                  <a:moveTo>
                    <a:pt x="0" y="0"/>
                  </a:moveTo>
                  <a:cubicBezTo>
                    <a:pt x="5080" y="7874"/>
                    <a:pt x="30353" y="32067"/>
                    <a:pt x="30480" y="47244"/>
                  </a:cubicBezTo>
                  <a:cubicBezTo>
                    <a:pt x="30607" y="62420"/>
                    <a:pt x="5715" y="83756"/>
                    <a:pt x="762" y="9105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73" name="Shape 73"/>
            <p:cNvSpPr txBox="1"/>
            <p:nvPr/>
          </p:nvSpPr>
          <p:spPr>
            <a:xfrm>
              <a:off x="4191000" y="1533525"/>
              <a:ext cx="866699" cy="6380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900"/>
                <a:t>30 °</a:t>
              </a:r>
            </a:p>
          </p:txBody>
        </p:sp>
        <p:sp>
          <p:nvSpPr>
            <p:cNvPr id="74" name="Shape 74"/>
            <p:cNvSpPr txBox="1"/>
            <p:nvPr/>
          </p:nvSpPr>
          <p:spPr>
            <a:xfrm>
              <a:off x="-80666" y="1376340"/>
              <a:ext cx="1004400" cy="55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800"/>
                <a:t>moteur rotatif</a:t>
              </a:r>
            </a:p>
          </p:txBody>
        </p:sp>
        <p:sp>
          <p:nvSpPr>
            <p:cNvPr id="75" name="Shape 75"/>
            <p:cNvSpPr txBox="1"/>
            <p:nvPr/>
          </p:nvSpPr>
          <p:spPr>
            <a:xfrm>
              <a:off x="2752650" y="247650"/>
              <a:ext cx="1190699" cy="714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800"/>
                <a:t>Plectre en position haute</a:t>
              </a:r>
            </a:p>
          </p:txBody>
        </p:sp>
        <p:sp>
          <p:nvSpPr>
            <p:cNvPr id="76" name="Shape 76"/>
            <p:cNvSpPr txBox="1"/>
            <p:nvPr/>
          </p:nvSpPr>
          <p:spPr>
            <a:xfrm>
              <a:off x="2752650" y="2390775"/>
              <a:ext cx="1190699" cy="714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800"/>
                <a:t>Plectre en position basse</a:t>
              </a:r>
            </a:p>
          </p:txBody>
        </p:sp>
        <p:sp>
          <p:nvSpPr>
            <p:cNvPr id="77" name="Shape 77"/>
            <p:cNvSpPr txBox="1"/>
            <p:nvPr/>
          </p:nvSpPr>
          <p:spPr>
            <a:xfrm>
              <a:off x="533400" y="3257550"/>
              <a:ext cx="4048200" cy="304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1400" i="1" dirty="0"/>
                <a:t>Schéma du système plectre</a:t>
              </a: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8487797" y="6381328"/>
            <a:ext cx="548699" cy="5248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 smtClean="0"/>
              <a:t>23</a:t>
            </a:fld>
            <a:endParaRPr lang="fr" dirty="0"/>
          </a:p>
        </p:txBody>
      </p:sp>
      <p:pic>
        <p:nvPicPr>
          <p:cNvPr id="17" name="Shape 6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0049" y="2185258"/>
            <a:ext cx="2374374" cy="2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"/>
          <a:stretch/>
        </p:blipFill>
        <p:spPr>
          <a:xfrm rot="5400000">
            <a:off x="1230222" y="2311258"/>
            <a:ext cx="2664000" cy="2412000"/>
          </a:xfrm>
          <a:prstGeom prst="rect">
            <a:avLst/>
          </a:prstGeom>
        </p:spPr>
      </p:pic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7429499" cy="147857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III.1. Le système plectre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2260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 smtClean="0"/>
              <a:t>24</a:t>
            </a:fld>
            <a:endParaRPr lang="fr"/>
          </a:p>
        </p:txBody>
      </p:sp>
      <p:pic>
        <p:nvPicPr>
          <p:cNvPr id="4" name="Plect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608" y="1341963"/>
            <a:ext cx="8019691" cy="4511076"/>
          </a:xfrm>
          <a:prstGeom prst="rect">
            <a:avLst/>
          </a:prstGeom>
        </p:spPr>
      </p:pic>
      <p:sp>
        <p:nvSpPr>
          <p:cNvPr id="19" name="Titre 1"/>
          <p:cNvSpPr>
            <a:spLocks noGrp="1"/>
          </p:cNvSpPr>
          <p:nvPr>
            <p:ph type="title"/>
          </p:nvPr>
        </p:nvSpPr>
        <p:spPr>
          <a:xfrm>
            <a:off x="1049795" y="234100"/>
            <a:ext cx="7429499" cy="147857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III.1. Le système plectre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0798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7429499" cy="147857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Conception mécanique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LES ÉLÉMENTS QUE NOUS AVIONS DÉJÀ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stator </a:t>
            </a:r>
            <a:r>
              <a:rPr lang="fr-FR" sz="2500" dirty="0" err="1" smtClean="0">
                <a:latin typeface="Eras Medium ITC" panose="020B0602030504020804" pitchFamily="34" charset="0"/>
              </a:rPr>
              <a:t>LinMot</a:t>
            </a:r>
            <a:r>
              <a:rPr lang="fr-FR" sz="2500" dirty="0" smtClean="0">
                <a:latin typeface="Eras Medium ITC" panose="020B0602030504020804" pitchFamily="34" charset="0"/>
              </a:rPr>
              <a:t> PS01-37x120-c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radiateur </a:t>
            </a:r>
            <a:r>
              <a:rPr lang="fr-FR" sz="2500" dirty="0" err="1" smtClean="0">
                <a:latin typeface="Eras Medium ITC" panose="020B0602030504020804" pitchFamily="34" charset="0"/>
              </a:rPr>
              <a:t>LinMot</a:t>
            </a:r>
            <a:r>
              <a:rPr lang="fr-FR" sz="2500" dirty="0" smtClean="0">
                <a:latin typeface="Eras Medium ITC" panose="020B0602030504020804" pitchFamily="34" charset="0"/>
              </a:rPr>
              <a:t> PF02-37x100</a:t>
            </a:r>
            <a:endParaRPr lang="fr-FR" sz="2100" dirty="0" smtClean="0">
              <a:latin typeface="Eras Medium ITC" panose="020B06020305040208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212976"/>
            <a:ext cx="4775200" cy="23241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4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LES ÉLÉMENTS QUE NOUS AVIONS DÉJÀ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stator </a:t>
            </a:r>
            <a:r>
              <a:rPr lang="fr-FR" sz="2500" dirty="0" err="1" smtClean="0">
                <a:latin typeface="Eras Medium ITC" panose="020B0602030504020804" pitchFamily="34" charset="0"/>
              </a:rPr>
              <a:t>LinMot</a:t>
            </a:r>
            <a:r>
              <a:rPr lang="fr-FR" sz="2500" dirty="0" smtClean="0">
                <a:latin typeface="Eras Medium ITC" panose="020B0602030504020804" pitchFamily="34" charset="0"/>
              </a:rPr>
              <a:t> PS01-37x120-c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radiateur </a:t>
            </a:r>
            <a:r>
              <a:rPr lang="fr-FR" sz="2500" dirty="0" err="1" smtClean="0">
                <a:latin typeface="Eras Medium ITC" panose="020B0602030504020804" pitchFamily="34" charset="0"/>
              </a:rPr>
              <a:t>LinMot</a:t>
            </a:r>
            <a:r>
              <a:rPr lang="fr-FR" sz="2500" dirty="0" smtClean="0">
                <a:latin typeface="Eras Medium ITC" panose="020B0602030504020804" pitchFamily="34" charset="0"/>
              </a:rPr>
              <a:t> PF02-37x100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</a:t>
            </a:r>
            <a:r>
              <a:rPr lang="fr-FR" sz="2500" dirty="0" err="1" smtClean="0">
                <a:latin typeface="Eras Medium ITC" panose="020B0602030504020804" pitchFamily="34" charset="0"/>
              </a:rPr>
              <a:t>slider</a:t>
            </a:r>
            <a:r>
              <a:rPr lang="fr-FR" sz="2500" dirty="0" smtClean="0">
                <a:latin typeface="Eras Medium ITC" panose="020B0602030504020804" pitchFamily="34" charset="0"/>
              </a:rPr>
              <a:t> </a:t>
            </a:r>
            <a:r>
              <a:rPr lang="fr-FR" sz="2500" dirty="0" err="1" smtClean="0">
                <a:latin typeface="Eras Medium ITC" panose="020B0602030504020804" pitchFamily="34" charset="0"/>
              </a:rPr>
              <a:t>LinMot</a:t>
            </a:r>
            <a:r>
              <a:rPr lang="fr-FR" sz="2500" dirty="0" smtClean="0">
                <a:latin typeface="Eras Medium ITC" panose="020B0602030504020804" pitchFamily="34" charset="0"/>
              </a:rPr>
              <a:t> PL01-20x800/720</a:t>
            </a:r>
            <a:endParaRPr lang="fr-FR" sz="2100" dirty="0" smtClean="0">
              <a:latin typeface="Eras Medium ITC" panose="020B06020305040208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53209" r="35833" b="39056"/>
          <a:stretch/>
        </p:blipFill>
        <p:spPr>
          <a:xfrm>
            <a:off x="1835696" y="3717032"/>
            <a:ext cx="6373459" cy="147058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2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Réalisation de la maquette CATIA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026" name="Picture 2" descr="C:\Users\14jennep\Desktop\VueGloba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44" y="2300802"/>
            <a:ext cx="7100476" cy="282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2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Le chevalet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2050" name="Picture 2" descr="C:\Users\14jennep\Desktop\Cheval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342" y="2060848"/>
            <a:ext cx="3720557" cy="405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61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Les éléments fixés au bâti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3074" name="Picture 2" descr="C:\Users\14jennep\Desktop\Mic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50" y="2060848"/>
            <a:ext cx="4781274" cy="412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01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3648" y="1988840"/>
            <a:ext cx="7406640" cy="1728192"/>
          </a:xfrm>
        </p:spPr>
        <p:txBody>
          <a:bodyPr anchor="ctr">
            <a:noAutofit/>
          </a:bodyPr>
          <a:lstStyle/>
          <a:p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Partie</a:t>
            </a:r>
            <a: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 1 :</a:t>
            </a:r>
            <a:b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</a:br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Origines</a:t>
            </a:r>
            <a:r>
              <a:rPr lang="en-GB" sz="3600" dirty="0" smtClean="0"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de </a:t>
            </a:r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GuitarElec</a:t>
            </a:r>
            <a:endParaRPr lang="en-GB" sz="48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Les éléments fixés au bâti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4098" name="Picture 2" descr="C:\Users\14jennep\Desktop\MotTen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99" y="2060848"/>
            <a:ext cx="3687575" cy="42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40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Création de pièces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331641" y="1980827"/>
            <a:ext cx="4464496" cy="1992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400" dirty="0" smtClean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Dessin sous CATIA</a:t>
            </a:r>
          </a:p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400" dirty="0" smtClean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Réalisation des mises en plan</a:t>
            </a:r>
          </a:p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400" dirty="0" smtClean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Fabrication des pièces : </a:t>
            </a:r>
            <a:endParaRPr lang="fr-FR" sz="4400" dirty="0">
              <a:solidFill>
                <a:srgbClr val="000000"/>
              </a:solidFill>
              <a:latin typeface="Eras Medium ITC" charset="0"/>
              <a:ea typeface="Eras Medium ITC" charset="0"/>
              <a:cs typeface="Eras Medium ITC" charset="0"/>
              <a:sym typeface="Helvetica Light"/>
            </a:endParaRPr>
          </a:p>
          <a:p>
            <a:pPr marL="859022" lvl="1" indent="-401822">
              <a:lnSpc>
                <a:spcPct val="120000"/>
              </a:lnSpc>
              <a:buFont typeface="Arial"/>
              <a:buChar char="•"/>
            </a:pPr>
            <a:r>
              <a:rPr lang="fr-FR" sz="1600" dirty="0" smtClean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M. </a:t>
            </a:r>
            <a:r>
              <a:rPr lang="fr-FR" sz="1600" dirty="0" err="1" smtClean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Bernaud</a:t>
            </a:r>
            <a:r>
              <a:rPr lang="fr-FR" sz="1600" dirty="0" smtClean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 et un collègue</a:t>
            </a:r>
          </a:p>
          <a:p>
            <a:pPr marL="859022" lvl="1" indent="-401822">
              <a:lnSpc>
                <a:spcPct val="120000"/>
              </a:lnSpc>
              <a:buFont typeface="Arial"/>
              <a:buChar char="•"/>
            </a:pPr>
            <a:r>
              <a:rPr lang="fr-FR" sz="1600" dirty="0" smtClean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Usineur professionnel</a:t>
            </a: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5934072" y="1412776"/>
          <a:ext cx="2808312" cy="3974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Acrobat Document" r:id="rId4" imgW="5667172" imgH="8019870" progId="AcroExch.Document.11">
                  <p:embed/>
                </p:oleObj>
              </mc:Choice>
              <mc:Fallback>
                <p:oleObj name="Acrobat Document" r:id="rId4" imgW="5667172" imgH="80198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4072" y="1412776"/>
                        <a:ext cx="2808312" cy="3974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54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471" y="1755341"/>
            <a:ext cx="1865488" cy="1865488"/>
          </a:xfrm>
          <a:prstGeom prst="rect">
            <a:avLst/>
          </a:prstGeom>
          <a:scene3d>
            <a:camera prst="orthographicFront">
              <a:rot lat="1165760" lon="2899635" rev="1228316"/>
            </a:camera>
            <a:lightRig rig="threePt" dir="t"/>
          </a:scene3d>
          <a:sp3d>
            <a:bevelT w="0" h="31750"/>
            <a:bevelB h="44450"/>
          </a:sp3d>
        </p:spPr>
      </p:pic>
      <p:grpSp>
        <p:nvGrpSpPr>
          <p:cNvPr id="45" name="Grouper 44"/>
          <p:cNvGrpSpPr/>
          <p:nvPr/>
        </p:nvGrpSpPr>
        <p:grpSpPr>
          <a:xfrm>
            <a:off x="2074749" y="990793"/>
            <a:ext cx="6533444" cy="4670357"/>
            <a:chOff x="417714" y="847222"/>
            <a:chExt cx="8260619" cy="5685801"/>
          </a:xfrm>
        </p:grpSpPr>
        <p:pic>
          <p:nvPicPr>
            <p:cNvPr id="3" name="Image 2" descr="moteu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14" y="847222"/>
              <a:ext cx="4304944" cy="5258068"/>
            </a:xfrm>
            <a:prstGeom prst="rect">
              <a:avLst/>
            </a:prstGeom>
          </p:spPr>
        </p:pic>
        <p:sp>
          <p:nvSpPr>
            <p:cNvPr id="4" name="Ellipse 3"/>
            <p:cNvSpPr/>
            <p:nvPr/>
          </p:nvSpPr>
          <p:spPr>
            <a:xfrm>
              <a:off x="4716085" y="6033349"/>
              <a:ext cx="502052" cy="4996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26523" lon="18749233" rev="21188575"/>
              </a:camera>
              <a:lightRig rig="threePt" dir="t"/>
            </a:scene3d>
            <a:sp3d>
              <a:bevelT w="0" h="142875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3369028" y="5252861"/>
              <a:ext cx="229305" cy="162278"/>
            </a:xfrm>
            <a:prstGeom prst="line">
              <a:avLst/>
            </a:prstGeom>
            <a:ln>
              <a:solidFill>
                <a:srgbClr val="3366FF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Arc 36"/>
            <p:cNvSpPr/>
            <p:nvPr/>
          </p:nvSpPr>
          <p:spPr>
            <a:xfrm>
              <a:off x="3945646" y="5304856"/>
              <a:ext cx="1272491" cy="984250"/>
            </a:xfrm>
            <a:prstGeom prst="arc">
              <a:avLst>
                <a:gd name="adj1" fmla="val 10025554"/>
                <a:gd name="adj2" fmla="val 12831317"/>
              </a:avLst>
            </a:prstGeom>
            <a:ln w="57150" cmpd="sng">
              <a:solidFill>
                <a:srgbClr val="804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198555" y="1101312"/>
              <a:ext cx="479778" cy="4797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8621806" lon="2488589" rev="18621339"/>
              </a:camera>
              <a:lightRig rig="threePt" dir="t"/>
            </a:scene3d>
            <a:sp3d>
              <a:bevelT w="0" h="230505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6" name="Connecteur droit 35"/>
            <p:cNvCxnSpPr/>
            <p:nvPr/>
          </p:nvCxnSpPr>
          <p:spPr>
            <a:xfrm flipV="1">
              <a:off x="4092223" y="1778000"/>
              <a:ext cx="4205110" cy="3693584"/>
            </a:xfrm>
            <a:prstGeom prst="line">
              <a:avLst/>
            </a:prstGeom>
            <a:ln w="76200" cmpd="sng">
              <a:solidFill>
                <a:srgbClr val="804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re 1"/>
          <p:cNvSpPr txBox="1">
            <a:spLocks/>
          </p:cNvSpPr>
          <p:nvPr/>
        </p:nvSpPr>
        <p:spPr>
          <a:xfrm>
            <a:off x="1115616" y="31966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III.3. Mise en tension de la corde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32</a:t>
            </a:fld>
            <a:endParaRPr lang="fr-FR"/>
          </a:p>
        </p:txBody>
      </p:sp>
      <p:cxnSp>
        <p:nvCxnSpPr>
          <p:cNvPr id="33" name="Connecteur droit 32"/>
          <p:cNvCxnSpPr/>
          <p:nvPr/>
        </p:nvCxnSpPr>
        <p:spPr>
          <a:xfrm>
            <a:off x="5695153" y="5460795"/>
            <a:ext cx="352639" cy="243917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8254999" y="1679868"/>
            <a:ext cx="98778" cy="1827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avec flèche 42"/>
          <p:cNvCxnSpPr/>
          <p:nvPr/>
        </p:nvCxnSpPr>
        <p:spPr>
          <a:xfrm flipH="1">
            <a:off x="6886497" y="1679868"/>
            <a:ext cx="1142725" cy="521465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>
            <a:off x="4007112" y="2783356"/>
            <a:ext cx="1467281" cy="67733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2323654" y="5267587"/>
            <a:ext cx="1782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entury Gothic"/>
                <a:cs typeface="Century Gothic"/>
              </a:rPr>
              <a:t>Moteur 24V</a:t>
            </a:r>
          </a:p>
          <a:p>
            <a:pPr algn="ctr"/>
            <a:r>
              <a:rPr lang="fr-FR" dirty="0" smtClean="0">
                <a:latin typeface="Century Gothic"/>
                <a:cs typeface="Century Gothic"/>
              </a:rPr>
              <a:t>+</a:t>
            </a:r>
          </a:p>
          <a:p>
            <a:pPr algn="ctr"/>
            <a:r>
              <a:rPr lang="fr-FR" dirty="0" smtClean="0">
                <a:latin typeface="Century Gothic"/>
                <a:cs typeface="Century Gothic"/>
              </a:rPr>
              <a:t>Variateur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48" name="ZoneTexte 47"/>
          <p:cNvSpPr txBox="1"/>
          <p:nvPr/>
        </p:nvSpPr>
        <p:spPr>
          <a:xfrm rot="19084899">
            <a:off x="5269187" y="3546080"/>
            <a:ext cx="242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entury Gothic"/>
                <a:cs typeface="Century Gothic"/>
              </a:rPr>
              <a:t>Corde de guitare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4184821" y="5636919"/>
            <a:ext cx="210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entury Gothic"/>
                <a:cs typeface="Century Gothic"/>
              </a:rPr>
              <a:t>Enrouleur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366000" y="3497941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entury Gothic"/>
                <a:cs typeface="Century Gothic"/>
              </a:rPr>
              <a:t>Jauge de déformation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5341471" y="1432175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entury Gothic"/>
                <a:cs typeface="Century Gothic"/>
              </a:rPr>
              <a:t>Circuit électronique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28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1115616" y="31966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III.3. Mise en tension de la corde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115616" y="1244296"/>
            <a:ext cx="4415940" cy="53247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1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1 – Caractéristiques techniques</a:t>
            </a:r>
            <a:endParaRPr lang="fr-FR" sz="18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grpSp>
        <p:nvGrpSpPr>
          <p:cNvPr id="12" name="Grouper 11"/>
          <p:cNvGrpSpPr/>
          <p:nvPr/>
        </p:nvGrpSpPr>
        <p:grpSpPr>
          <a:xfrm>
            <a:off x="1065807" y="1762665"/>
            <a:ext cx="4465749" cy="1159555"/>
            <a:chOff x="1065807" y="2088444"/>
            <a:chExt cx="4465749" cy="1159555"/>
          </a:xfrm>
        </p:grpSpPr>
        <p:sp>
          <p:nvSpPr>
            <p:cNvPr id="4" name="Rectangle 3"/>
            <p:cNvSpPr/>
            <p:nvPr/>
          </p:nvSpPr>
          <p:spPr>
            <a:xfrm>
              <a:off x="1298222" y="2652889"/>
              <a:ext cx="3951111" cy="98778"/>
            </a:xfrm>
            <a:prstGeom prst="rect">
              <a:avLst/>
            </a:prstGeom>
            <a:solidFill>
              <a:srgbClr val="000000"/>
            </a:solidFill>
            <a:effectLst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" name="Connecteur droit 6"/>
            <p:cNvCxnSpPr/>
            <p:nvPr/>
          </p:nvCxnSpPr>
          <p:spPr>
            <a:xfrm>
              <a:off x="1298222" y="2652889"/>
              <a:ext cx="0" cy="225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>
              <a:off x="3189111" y="2652889"/>
              <a:ext cx="0" cy="225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>
            <a:xfrm>
              <a:off x="5249333" y="2652889"/>
              <a:ext cx="0" cy="225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1065807" y="2878667"/>
              <a:ext cx="464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0</a:t>
              </a:r>
              <a:r>
                <a:rPr lang="fr-FR" dirty="0" smtClean="0"/>
                <a:t>V</a:t>
              </a:r>
              <a:endParaRPr lang="fr-FR" dirty="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2760416" y="2878667"/>
              <a:ext cx="857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2,5 V</a:t>
              </a:r>
              <a:endParaRPr lang="fr-FR" dirty="0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4947638" y="2878667"/>
              <a:ext cx="583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5 V</a:t>
              </a:r>
              <a:endParaRPr lang="fr-FR" dirty="0"/>
            </a:p>
          </p:txBody>
        </p:sp>
        <p:grpSp>
          <p:nvGrpSpPr>
            <p:cNvPr id="10" name="Grouper 9"/>
            <p:cNvGrpSpPr/>
            <p:nvPr/>
          </p:nvGrpSpPr>
          <p:grpSpPr>
            <a:xfrm>
              <a:off x="1171220" y="2088444"/>
              <a:ext cx="1665112" cy="790223"/>
              <a:chOff x="1171220" y="2088444"/>
              <a:chExt cx="1665112" cy="790223"/>
            </a:xfrm>
          </p:grpSpPr>
          <p:sp>
            <p:nvSpPr>
              <p:cNvPr id="9" name="Flèche en arc 8"/>
              <p:cNvSpPr/>
              <p:nvPr/>
            </p:nvSpPr>
            <p:spPr>
              <a:xfrm>
                <a:off x="1171220" y="2088444"/>
                <a:ext cx="747889" cy="790223"/>
              </a:xfrm>
              <a:prstGeom prst="circularArrow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Flèche en arc 25"/>
              <p:cNvSpPr/>
              <p:nvPr/>
            </p:nvSpPr>
            <p:spPr>
              <a:xfrm>
                <a:off x="1961442" y="2187222"/>
                <a:ext cx="459031" cy="564445"/>
              </a:xfrm>
              <a:prstGeom prst="circularArrow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Flèche en arc 26"/>
              <p:cNvSpPr/>
              <p:nvPr/>
            </p:nvSpPr>
            <p:spPr>
              <a:xfrm>
                <a:off x="2527161" y="2243666"/>
                <a:ext cx="309171" cy="409223"/>
              </a:xfrm>
              <a:prstGeom prst="circularArrow">
                <a:avLst/>
              </a:prstGeom>
              <a:solidFill>
                <a:srgbClr val="0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Grouper 28"/>
            <p:cNvGrpSpPr/>
            <p:nvPr/>
          </p:nvGrpSpPr>
          <p:grpSpPr>
            <a:xfrm>
              <a:off x="3374597" y="2187221"/>
              <a:ext cx="1665112" cy="790223"/>
              <a:chOff x="1171220" y="2088444"/>
              <a:chExt cx="1665112" cy="790223"/>
            </a:xfrm>
            <a:effectLst/>
            <a:scene3d>
              <a:camera prst="orthographicFront">
                <a:rot lat="0" lon="0" rev="10800000"/>
              </a:camera>
              <a:lightRig rig="threePt" dir="t"/>
            </a:scene3d>
          </p:grpSpPr>
          <p:sp>
            <p:nvSpPr>
              <p:cNvPr id="30" name="Flèche en arc 29"/>
              <p:cNvSpPr/>
              <p:nvPr/>
            </p:nvSpPr>
            <p:spPr>
              <a:xfrm>
                <a:off x="1171220" y="2088444"/>
                <a:ext cx="747889" cy="790223"/>
              </a:xfrm>
              <a:prstGeom prst="circularArrow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Flèche en arc 30"/>
              <p:cNvSpPr/>
              <p:nvPr/>
            </p:nvSpPr>
            <p:spPr>
              <a:xfrm>
                <a:off x="1961442" y="2187222"/>
                <a:ext cx="459031" cy="564445"/>
              </a:xfrm>
              <a:prstGeom prst="circularArrow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lèche en arc 31"/>
              <p:cNvSpPr/>
              <p:nvPr/>
            </p:nvSpPr>
            <p:spPr>
              <a:xfrm>
                <a:off x="2527161" y="2243666"/>
                <a:ext cx="309171" cy="409223"/>
              </a:xfrm>
              <a:prstGeom prst="circularArrow">
                <a:avLst/>
              </a:prstGeom>
              <a:solidFill>
                <a:srgbClr val="0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Multiplication 10"/>
          <p:cNvSpPr/>
          <p:nvPr/>
        </p:nvSpPr>
        <p:spPr>
          <a:xfrm>
            <a:off x="2836332" y="1961444"/>
            <a:ext cx="726160" cy="776111"/>
          </a:xfrm>
          <a:prstGeom prst="mathMultiply">
            <a:avLst>
              <a:gd name="adj1" fmla="val 8595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551201" y="2922220"/>
            <a:ext cx="327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entury Gothic"/>
                <a:cs typeface="Century Gothic"/>
              </a:rPr>
              <a:t>Variateur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5713979" y="2922220"/>
            <a:ext cx="327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Century Gothic"/>
                <a:cs typeface="Century Gothic"/>
              </a:rPr>
              <a:t>Jauge de déformation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934071" y="1964223"/>
            <a:ext cx="3055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/>
              <a:t>Alimentation en 10V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Force 0~10kg (max 13kg)</a:t>
            </a:r>
          </a:p>
          <a:p>
            <a:pPr marL="285750" indent="-285750">
              <a:buFont typeface="Arial"/>
              <a:buChar char="•"/>
            </a:pPr>
            <a:r>
              <a:rPr lang="fr-FR" dirty="0" smtClean="0"/>
              <a:t>Sortie : 1 mV/kg</a:t>
            </a:r>
            <a:endParaRPr lang="fr-FR" dirty="0"/>
          </a:p>
        </p:txBody>
      </p:sp>
      <p:pic>
        <p:nvPicPr>
          <p:cNvPr id="28" name="Image 27" descr="capte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79" y="1080038"/>
            <a:ext cx="2956278" cy="1134829"/>
          </a:xfrm>
          <a:prstGeom prst="rect">
            <a:avLst/>
          </a:prstGeom>
        </p:spPr>
      </p:pic>
      <p:sp>
        <p:nvSpPr>
          <p:cNvPr id="39" name="Titre 1"/>
          <p:cNvSpPr txBox="1">
            <a:spLocks/>
          </p:cNvSpPr>
          <p:nvPr/>
        </p:nvSpPr>
        <p:spPr>
          <a:xfrm>
            <a:off x="1115616" y="3417407"/>
            <a:ext cx="1823726" cy="53247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1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2 – Modèle</a:t>
            </a:r>
            <a:endParaRPr lang="fr-FR" sz="18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198422" y="3949886"/>
            <a:ext cx="5354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 smtClean="0">
                <a:latin typeface="Century Gothic"/>
                <a:cs typeface="Century Gothic"/>
              </a:rPr>
              <a:t>Consigne </a:t>
            </a:r>
            <a:r>
              <a:rPr lang="fr-FR" b="1" i="1" u="sng" dirty="0" smtClean="0">
                <a:latin typeface="Century Gothic"/>
                <a:cs typeface="Century Gothic"/>
              </a:rPr>
              <a:t>C</a:t>
            </a:r>
            <a:r>
              <a:rPr lang="fr-FR" i="1" u="sng" dirty="0" smtClean="0">
                <a:latin typeface="Century Gothic"/>
                <a:cs typeface="Century Gothic"/>
              </a:rPr>
              <a:t> : </a:t>
            </a:r>
            <a:r>
              <a:rPr lang="fr-FR" dirty="0" smtClean="0">
                <a:latin typeface="Century Gothic"/>
                <a:cs typeface="Century Gothic"/>
              </a:rPr>
              <a:t>Tension entre 0 et 2,5V</a:t>
            </a:r>
          </a:p>
          <a:p>
            <a:r>
              <a:rPr lang="fr-FR" i="1" u="sng" dirty="0" smtClean="0">
                <a:latin typeface="Century Gothic"/>
                <a:cs typeface="Century Gothic"/>
              </a:rPr>
              <a:t>Mesure amplifiée </a:t>
            </a:r>
            <a:r>
              <a:rPr lang="fr-FR" b="1" i="1" u="sng" dirty="0" smtClean="0">
                <a:latin typeface="Century Gothic"/>
                <a:cs typeface="Century Gothic"/>
              </a:rPr>
              <a:t>Ma</a:t>
            </a:r>
            <a:r>
              <a:rPr lang="fr-FR" i="1" u="sng" dirty="0" smtClean="0">
                <a:latin typeface="Century Gothic"/>
                <a:cs typeface="Century Gothic"/>
              </a:rPr>
              <a:t> : </a:t>
            </a:r>
            <a:r>
              <a:rPr lang="fr-FR" dirty="0" smtClean="0">
                <a:latin typeface="Century Gothic"/>
                <a:cs typeface="Century Gothic"/>
              </a:rPr>
              <a:t>Tension entre 0 et 2,5V</a:t>
            </a:r>
          </a:p>
          <a:p>
            <a:endParaRPr lang="fr-FR" dirty="0">
              <a:latin typeface="Century Gothic"/>
              <a:cs typeface="Century Gothic"/>
            </a:endParaRPr>
          </a:p>
          <a:p>
            <a:r>
              <a:rPr lang="fr-FR" i="1" u="sng" dirty="0" smtClean="0">
                <a:latin typeface="Century Gothic"/>
                <a:cs typeface="Century Gothic"/>
              </a:rPr>
              <a:t>Entrée dans le variateur </a:t>
            </a:r>
            <a:r>
              <a:rPr lang="fr-FR" b="1" i="1" u="sng" dirty="0" smtClean="0">
                <a:latin typeface="Century Gothic"/>
                <a:cs typeface="Century Gothic"/>
              </a:rPr>
              <a:t>E</a:t>
            </a:r>
            <a:r>
              <a:rPr lang="fr-FR" i="1" dirty="0" smtClean="0">
                <a:latin typeface="Century Gothic"/>
                <a:cs typeface="Century Gothic"/>
              </a:rPr>
              <a:t> :   </a:t>
            </a:r>
            <a:r>
              <a:rPr lang="fr-FR" b="1" dirty="0" smtClean="0">
                <a:latin typeface="Century Gothic"/>
                <a:cs typeface="Century Gothic"/>
              </a:rPr>
              <a:t>E = C-M+2,5</a:t>
            </a:r>
          </a:p>
          <a:p>
            <a:pPr algn="ctr"/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21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52" name="Titre 1"/>
          <p:cNvSpPr txBox="1">
            <a:spLocks/>
          </p:cNvSpPr>
          <p:nvPr/>
        </p:nvSpPr>
        <p:spPr>
          <a:xfrm>
            <a:off x="1115616" y="31966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III.3. Mise en tension de la corde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53" name="Titre 1"/>
          <p:cNvSpPr txBox="1">
            <a:spLocks/>
          </p:cNvSpPr>
          <p:nvPr/>
        </p:nvSpPr>
        <p:spPr>
          <a:xfrm>
            <a:off x="1115615" y="1145518"/>
            <a:ext cx="2426273" cy="53247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1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3 - Asservissement</a:t>
            </a:r>
            <a:endParaRPr lang="fr-FR" sz="18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grpSp>
        <p:nvGrpSpPr>
          <p:cNvPr id="54" name="Grouper 53"/>
          <p:cNvGrpSpPr/>
          <p:nvPr/>
        </p:nvGrpSpPr>
        <p:grpSpPr>
          <a:xfrm>
            <a:off x="1131036" y="1652656"/>
            <a:ext cx="7424681" cy="3235998"/>
            <a:chOff x="108321" y="1391046"/>
            <a:chExt cx="7424681" cy="3235998"/>
          </a:xfrm>
        </p:grpSpPr>
        <p:cxnSp>
          <p:nvCxnSpPr>
            <p:cNvPr id="55" name="Connecteur droit avec flèche 54"/>
            <p:cNvCxnSpPr>
              <a:endCxn id="56" idx="1"/>
            </p:cNvCxnSpPr>
            <p:nvPr/>
          </p:nvCxnSpPr>
          <p:spPr>
            <a:xfrm>
              <a:off x="627528" y="2342029"/>
              <a:ext cx="418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45881" y="2054411"/>
              <a:ext cx="657411" cy="57523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CAN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108321" y="2368036"/>
              <a:ext cx="10384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 smtClean="0">
                  <a:solidFill>
                    <a:srgbClr val="7F7F7F"/>
                  </a:solidFill>
                </a:rPr>
                <a:t>Bits - consigne</a:t>
              </a:r>
              <a:endParaRPr lang="fr-FR" sz="1100" i="1" dirty="0">
                <a:solidFill>
                  <a:srgbClr val="7F7F7F"/>
                </a:solidFill>
              </a:endParaRPr>
            </a:p>
          </p:txBody>
        </p:sp>
        <p:cxnSp>
          <p:nvCxnSpPr>
            <p:cNvPr id="60" name="Connecteur droit avec flèche 59"/>
            <p:cNvCxnSpPr/>
            <p:nvPr/>
          </p:nvCxnSpPr>
          <p:spPr>
            <a:xfrm flipV="1">
              <a:off x="1355910" y="2630786"/>
              <a:ext cx="0" cy="2408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ZoneTexte 60"/>
            <p:cNvSpPr txBox="1"/>
            <p:nvPr/>
          </p:nvSpPr>
          <p:spPr>
            <a:xfrm>
              <a:off x="1092554" y="2871617"/>
              <a:ext cx="526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 err="1" smtClean="0">
                  <a:solidFill>
                    <a:srgbClr val="000000"/>
                  </a:solidFill>
                </a:rPr>
                <a:t>mBed</a:t>
              </a:r>
              <a:endParaRPr lang="fr-FR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62" name="Connecteur droit avec flèche 61"/>
            <p:cNvCxnSpPr/>
            <p:nvPr/>
          </p:nvCxnSpPr>
          <p:spPr>
            <a:xfrm>
              <a:off x="1703292" y="2342029"/>
              <a:ext cx="418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er 63"/>
            <p:cNvGrpSpPr/>
            <p:nvPr/>
          </p:nvGrpSpPr>
          <p:grpSpPr>
            <a:xfrm>
              <a:off x="2121645" y="2189252"/>
              <a:ext cx="341212" cy="312751"/>
              <a:chOff x="3573245" y="644455"/>
              <a:chExt cx="1611277" cy="1611139"/>
            </a:xfrm>
          </p:grpSpPr>
          <p:sp>
            <p:nvSpPr>
              <p:cNvPr id="148" name="Ellipse 147"/>
              <p:cNvSpPr/>
              <p:nvPr/>
            </p:nvSpPr>
            <p:spPr>
              <a:xfrm>
                <a:off x="3573245" y="644455"/>
                <a:ext cx="1611277" cy="161113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49" name="Connecteur droit 148"/>
              <p:cNvCxnSpPr>
                <a:stCxn id="148" idx="1"/>
                <a:endCxn id="148" idx="5"/>
              </p:cNvCxnSpPr>
              <p:nvPr/>
            </p:nvCxnSpPr>
            <p:spPr>
              <a:xfrm>
                <a:off x="3809211" y="880401"/>
                <a:ext cx="1139345" cy="113924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necteur droit 149"/>
              <p:cNvCxnSpPr>
                <a:stCxn id="148" idx="3"/>
                <a:endCxn id="148" idx="7"/>
              </p:cNvCxnSpPr>
              <p:nvPr/>
            </p:nvCxnSpPr>
            <p:spPr>
              <a:xfrm flipV="1">
                <a:off x="3809211" y="880401"/>
                <a:ext cx="1139345" cy="113924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ZoneTexte 64"/>
            <p:cNvSpPr txBox="1"/>
            <p:nvPr/>
          </p:nvSpPr>
          <p:spPr>
            <a:xfrm>
              <a:off x="2056748" y="2197145"/>
              <a:ext cx="2369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 smtClean="0"/>
                <a:t>+</a:t>
              </a:r>
              <a:endParaRPr lang="fr-FR" sz="1050" dirty="0"/>
            </a:p>
          </p:txBody>
        </p:sp>
        <p:sp>
          <p:nvSpPr>
            <p:cNvPr id="67" name="ZoneTexte 66"/>
            <p:cNvSpPr txBox="1"/>
            <p:nvPr/>
          </p:nvSpPr>
          <p:spPr>
            <a:xfrm>
              <a:off x="2181092" y="2275688"/>
              <a:ext cx="2369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 smtClean="0"/>
                <a:t>-</a:t>
              </a:r>
              <a:endParaRPr lang="fr-FR" sz="105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881210" y="2054411"/>
              <a:ext cx="657411" cy="57523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PID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Connecteur droit avec flèche 74"/>
            <p:cNvCxnSpPr/>
            <p:nvPr/>
          </p:nvCxnSpPr>
          <p:spPr>
            <a:xfrm>
              <a:off x="2462857" y="2342029"/>
              <a:ext cx="418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/>
            <p:nvPr/>
          </p:nvCxnSpPr>
          <p:spPr>
            <a:xfrm>
              <a:off x="3538621" y="2342029"/>
              <a:ext cx="418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er 83"/>
            <p:cNvGrpSpPr/>
            <p:nvPr/>
          </p:nvGrpSpPr>
          <p:grpSpPr>
            <a:xfrm>
              <a:off x="3956974" y="2189252"/>
              <a:ext cx="341212" cy="312751"/>
              <a:chOff x="3573245" y="644455"/>
              <a:chExt cx="1611277" cy="1611139"/>
            </a:xfrm>
          </p:grpSpPr>
          <p:sp>
            <p:nvSpPr>
              <p:cNvPr id="145" name="Ellipse 144"/>
              <p:cNvSpPr/>
              <p:nvPr/>
            </p:nvSpPr>
            <p:spPr>
              <a:xfrm>
                <a:off x="3573245" y="644455"/>
                <a:ext cx="1611277" cy="1611139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46" name="Connecteur droit 145"/>
              <p:cNvCxnSpPr>
                <a:stCxn id="145" idx="1"/>
                <a:endCxn id="145" idx="5"/>
              </p:cNvCxnSpPr>
              <p:nvPr/>
            </p:nvCxnSpPr>
            <p:spPr>
              <a:xfrm>
                <a:off x="3809211" y="880401"/>
                <a:ext cx="1139345" cy="113924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necteur droit 146"/>
              <p:cNvCxnSpPr>
                <a:stCxn id="145" idx="3"/>
                <a:endCxn id="145" idx="7"/>
              </p:cNvCxnSpPr>
              <p:nvPr/>
            </p:nvCxnSpPr>
            <p:spPr>
              <a:xfrm flipV="1">
                <a:off x="3809211" y="880401"/>
                <a:ext cx="1139345" cy="113924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ZoneTexte 85"/>
            <p:cNvSpPr txBox="1"/>
            <p:nvPr/>
          </p:nvSpPr>
          <p:spPr>
            <a:xfrm>
              <a:off x="3898656" y="2201747"/>
              <a:ext cx="2369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 smtClean="0"/>
                <a:t>+</a:t>
              </a:r>
              <a:endParaRPr lang="fr-FR" sz="1050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4006943" y="2115459"/>
              <a:ext cx="2369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 smtClean="0"/>
                <a:t>+</a:t>
              </a:r>
              <a:endParaRPr lang="fr-FR" sz="1050" dirty="0"/>
            </a:p>
          </p:txBody>
        </p:sp>
        <p:cxnSp>
          <p:nvCxnSpPr>
            <p:cNvPr id="88" name="Connecteur droit avec flèche 87"/>
            <p:cNvCxnSpPr>
              <a:endCxn id="145" idx="0"/>
            </p:cNvCxnSpPr>
            <p:nvPr/>
          </p:nvCxnSpPr>
          <p:spPr>
            <a:xfrm>
              <a:off x="4127580" y="1652656"/>
              <a:ext cx="0" cy="5365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ZoneTexte 89"/>
            <p:cNvSpPr txBox="1"/>
            <p:nvPr/>
          </p:nvSpPr>
          <p:spPr>
            <a:xfrm>
              <a:off x="3864224" y="1391046"/>
              <a:ext cx="526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 smtClean="0">
                  <a:solidFill>
                    <a:srgbClr val="008000"/>
                  </a:solidFill>
                </a:rPr>
                <a:t>2,5 V</a:t>
              </a:r>
              <a:endParaRPr lang="fr-FR" sz="1100" b="1" dirty="0">
                <a:solidFill>
                  <a:srgbClr val="008000"/>
                </a:solidFill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1594934" y="2041389"/>
              <a:ext cx="526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 smtClean="0">
                  <a:solidFill>
                    <a:srgbClr val="008000"/>
                  </a:solidFill>
                </a:rPr>
                <a:t>C</a:t>
              </a:r>
              <a:endParaRPr lang="fr-FR" sz="1100" b="1" dirty="0">
                <a:solidFill>
                  <a:srgbClr val="00800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16539" y="2054411"/>
              <a:ext cx="657411" cy="57523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Connecteur droit avec flèche 94"/>
            <p:cNvCxnSpPr/>
            <p:nvPr/>
          </p:nvCxnSpPr>
          <p:spPr>
            <a:xfrm>
              <a:off x="4298186" y="2342029"/>
              <a:ext cx="4183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ZoneTexte 95"/>
            <p:cNvSpPr txBox="1"/>
            <p:nvPr/>
          </p:nvSpPr>
          <p:spPr>
            <a:xfrm>
              <a:off x="4243896" y="2017851"/>
              <a:ext cx="526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 smtClean="0">
                  <a:solidFill>
                    <a:srgbClr val="008000"/>
                  </a:solidFill>
                </a:rPr>
                <a:t>E’</a:t>
              </a:r>
              <a:endParaRPr lang="fr-FR" sz="1100" b="1" dirty="0">
                <a:solidFill>
                  <a:srgbClr val="008000"/>
                </a:solidFill>
              </a:endParaRPr>
            </a:p>
          </p:txBody>
        </p:sp>
        <p:cxnSp>
          <p:nvCxnSpPr>
            <p:cNvPr id="97" name="Connecteur droit avec flèche 96"/>
            <p:cNvCxnSpPr/>
            <p:nvPr/>
          </p:nvCxnSpPr>
          <p:spPr>
            <a:xfrm flipV="1">
              <a:off x="3199442" y="2630786"/>
              <a:ext cx="0" cy="2408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ZoneTexte 97"/>
            <p:cNvSpPr txBox="1"/>
            <p:nvPr/>
          </p:nvSpPr>
          <p:spPr>
            <a:xfrm>
              <a:off x="2739172" y="2871617"/>
              <a:ext cx="9193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 smtClean="0">
                  <a:solidFill>
                    <a:srgbClr val="000000"/>
                  </a:solidFill>
                </a:rPr>
                <a:t>Carte électronique</a:t>
              </a:r>
              <a:endParaRPr lang="fr-FR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99" name="Connecteur droit avec flèche 98"/>
            <p:cNvCxnSpPr/>
            <p:nvPr/>
          </p:nvCxnSpPr>
          <p:spPr>
            <a:xfrm flipV="1">
              <a:off x="5038194" y="2630786"/>
              <a:ext cx="0" cy="2408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ZoneTexte 99"/>
            <p:cNvSpPr txBox="1"/>
            <p:nvPr/>
          </p:nvSpPr>
          <p:spPr>
            <a:xfrm>
              <a:off x="4577924" y="2871617"/>
              <a:ext cx="9193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 smtClean="0">
                  <a:solidFill>
                    <a:srgbClr val="000000"/>
                  </a:solidFill>
                </a:rPr>
                <a:t>Moteur CC 24V</a:t>
              </a:r>
              <a:endParaRPr lang="fr-FR" sz="1100" dirty="0">
                <a:solidFill>
                  <a:srgbClr val="00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07949" y="2060343"/>
              <a:ext cx="369779" cy="57523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 smtClean="0">
                  <a:solidFill>
                    <a:schemeClr val="tx1"/>
                  </a:solidFill>
                </a:rPr>
                <a:t>1/p</a:t>
              </a:r>
              <a:endParaRPr lang="fr-F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03" name="Connecteur droit avec flèche 102"/>
            <p:cNvCxnSpPr/>
            <p:nvPr/>
          </p:nvCxnSpPr>
          <p:spPr>
            <a:xfrm>
              <a:off x="5372635" y="2342029"/>
              <a:ext cx="2353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ZoneTexte 106"/>
            <p:cNvSpPr txBox="1"/>
            <p:nvPr/>
          </p:nvSpPr>
          <p:spPr>
            <a:xfrm>
              <a:off x="5233944" y="1984654"/>
              <a:ext cx="526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 err="1" smtClean="0">
                  <a:solidFill>
                    <a:srgbClr val="008000"/>
                  </a:solidFill>
                </a:rPr>
                <a:t>Ω</a:t>
              </a:r>
              <a:endParaRPr lang="fr-FR" sz="1100" b="1" dirty="0">
                <a:solidFill>
                  <a:srgbClr val="008000"/>
                </a:solidFill>
              </a:endParaRPr>
            </a:p>
          </p:txBody>
        </p:sp>
        <p:sp>
          <p:nvSpPr>
            <p:cNvPr id="109" name="ZoneTexte 108"/>
            <p:cNvSpPr txBox="1"/>
            <p:nvPr/>
          </p:nvSpPr>
          <p:spPr>
            <a:xfrm>
              <a:off x="5786001" y="1984654"/>
              <a:ext cx="526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 smtClean="0">
                  <a:solidFill>
                    <a:srgbClr val="008000"/>
                  </a:solidFill>
                </a:rPr>
                <a:t>θ</a:t>
              </a:r>
              <a:endParaRPr lang="fr-FR" sz="1100" b="1" dirty="0">
                <a:solidFill>
                  <a:srgbClr val="008000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214547" y="2060343"/>
              <a:ext cx="369779" cy="57523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 smtClean="0">
                  <a:solidFill>
                    <a:schemeClr val="tx1"/>
                  </a:solidFill>
                </a:rPr>
                <a:t>K1</a:t>
              </a:r>
              <a:endParaRPr lang="fr-FR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Connecteur droit avec flèche 113"/>
            <p:cNvCxnSpPr/>
            <p:nvPr/>
          </p:nvCxnSpPr>
          <p:spPr>
            <a:xfrm>
              <a:off x="5979233" y="2342029"/>
              <a:ext cx="2353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ZoneTexte 114"/>
            <p:cNvSpPr txBox="1"/>
            <p:nvPr/>
          </p:nvSpPr>
          <p:spPr>
            <a:xfrm>
              <a:off x="6594252" y="2066340"/>
              <a:ext cx="526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 err="1" smtClean="0">
                  <a:solidFill>
                    <a:srgbClr val="008000"/>
                  </a:solidFill>
                </a:rPr>
                <a:t>T</a:t>
              </a:r>
              <a:endParaRPr lang="fr-FR" sz="1100" b="1" dirty="0">
                <a:solidFill>
                  <a:srgbClr val="008000"/>
                </a:solidFill>
              </a:endParaRPr>
            </a:p>
          </p:txBody>
        </p:sp>
        <p:cxnSp>
          <p:nvCxnSpPr>
            <p:cNvPr id="116" name="Connecteur droit avec flèche 115"/>
            <p:cNvCxnSpPr/>
            <p:nvPr/>
          </p:nvCxnSpPr>
          <p:spPr>
            <a:xfrm>
              <a:off x="6585831" y="2342029"/>
              <a:ext cx="6925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5938232" y="2876409"/>
              <a:ext cx="9193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 smtClean="0">
                  <a:solidFill>
                    <a:srgbClr val="000000"/>
                  </a:solidFill>
                </a:rPr>
                <a:t>Loi de Hooke</a:t>
              </a:r>
              <a:endParaRPr lang="fr-FR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20" name="Connecteur droit avec flèche 119"/>
            <p:cNvCxnSpPr/>
            <p:nvPr/>
          </p:nvCxnSpPr>
          <p:spPr>
            <a:xfrm flipV="1">
              <a:off x="6397920" y="2635578"/>
              <a:ext cx="0" cy="2408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/>
            <p:cNvCxnSpPr/>
            <p:nvPr/>
          </p:nvCxnSpPr>
          <p:spPr>
            <a:xfrm>
              <a:off x="7013796" y="2342029"/>
              <a:ext cx="9478" cy="132568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avec flèche 123"/>
            <p:cNvCxnSpPr/>
            <p:nvPr/>
          </p:nvCxnSpPr>
          <p:spPr>
            <a:xfrm flipH="1" flipV="1">
              <a:off x="6402077" y="3658232"/>
              <a:ext cx="6213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6022820" y="3380091"/>
              <a:ext cx="369779" cy="57523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 smtClean="0">
                  <a:solidFill>
                    <a:schemeClr val="tx1"/>
                  </a:solidFill>
                </a:rPr>
                <a:t>K</a:t>
              </a:r>
              <a:r>
                <a:rPr lang="fr-FR" sz="1050" baseline="-25000" dirty="0" smtClean="0">
                  <a:solidFill>
                    <a:schemeClr val="tx1"/>
                  </a:solidFill>
                </a:rPr>
                <a:t>D</a:t>
              </a:r>
              <a:endParaRPr lang="fr-FR" sz="105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Connecteur droit avec flèche 126"/>
            <p:cNvCxnSpPr>
              <a:stCxn id="125" idx="1"/>
              <a:endCxn id="131" idx="3"/>
            </p:cNvCxnSpPr>
            <p:nvPr/>
          </p:nvCxnSpPr>
          <p:spPr>
            <a:xfrm flipH="1" flipV="1">
              <a:off x="4927075" y="3658233"/>
              <a:ext cx="1095745" cy="94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avec flèche 128"/>
            <p:cNvCxnSpPr/>
            <p:nvPr/>
          </p:nvCxnSpPr>
          <p:spPr>
            <a:xfrm flipV="1">
              <a:off x="6206193" y="3955326"/>
              <a:ext cx="0" cy="2408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ZoneTexte 129"/>
            <p:cNvSpPr txBox="1"/>
            <p:nvPr/>
          </p:nvSpPr>
          <p:spPr>
            <a:xfrm>
              <a:off x="5721787" y="4196157"/>
              <a:ext cx="9688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 smtClean="0">
                  <a:solidFill>
                    <a:srgbClr val="000000"/>
                  </a:solidFill>
                </a:rPr>
                <a:t>Déformation jauge</a:t>
              </a:r>
              <a:endParaRPr lang="fr-FR" sz="1100" dirty="0">
                <a:solidFill>
                  <a:srgbClr val="00000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557296" y="3370615"/>
              <a:ext cx="369779" cy="57523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50" dirty="0" smtClean="0">
                  <a:solidFill>
                    <a:schemeClr val="tx1"/>
                  </a:solidFill>
                </a:rPr>
                <a:t>K</a:t>
              </a:r>
              <a:r>
                <a:rPr lang="fr-FR" sz="1050" baseline="-25000" dirty="0" smtClean="0">
                  <a:solidFill>
                    <a:schemeClr val="tx1"/>
                  </a:solidFill>
                </a:rPr>
                <a:t>A</a:t>
              </a:r>
              <a:endParaRPr lang="fr-FR" sz="105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32" name="Connecteur droit avec flèche 131"/>
            <p:cNvCxnSpPr/>
            <p:nvPr/>
          </p:nvCxnSpPr>
          <p:spPr>
            <a:xfrm flipV="1">
              <a:off x="2293701" y="2502003"/>
              <a:ext cx="1" cy="11657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/>
            <p:cNvCxnSpPr/>
            <p:nvPr/>
          </p:nvCxnSpPr>
          <p:spPr>
            <a:xfrm flipV="1">
              <a:off x="4740669" y="3945850"/>
              <a:ext cx="0" cy="2408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ZoneTexte 133"/>
            <p:cNvSpPr txBox="1"/>
            <p:nvPr/>
          </p:nvSpPr>
          <p:spPr>
            <a:xfrm>
              <a:off x="4256263" y="4186681"/>
              <a:ext cx="9688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dirty="0" smtClean="0">
                  <a:solidFill>
                    <a:srgbClr val="000000"/>
                  </a:solidFill>
                </a:rPr>
                <a:t>Amplificateur</a:t>
              </a:r>
              <a:endParaRPr lang="fr-FR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35" name="Connecteur droit 134"/>
            <p:cNvCxnSpPr>
              <a:endCxn id="131" idx="1"/>
            </p:cNvCxnSpPr>
            <p:nvPr/>
          </p:nvCxnSpPr>
          <p:spPr>
            <a:xfrm flipV="1">
              <a:off x="2293701" y="3658233"/>
              <a:ext cx="2263595" cy="9476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ZoneTexte 135"/>
            <p:cNvSpPr txBox="1"/>
            <p:nvPr/>
          </p:nvSpPr>
          <p:spPr>
            <a:xfrm>
              <a:off x="5607949" y="3406099"/>
              <a:ext cx="526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 smtClean="0">
                  <a:solidFill>
                    <a:srgbClr val="008000"/>
                  </a:solidFill>
                </a:rPr>
                <a:t>M</a:t>
              </a:r>
              <a:endParaRPr lang="fr-FR" sz="1100" b="1" dirty="0">
                <a:solidFill>
                  <a:srgbClr val="008000"/>
                </a:solidFill>
              </a:endParaRPr>
            </a:p>
          </p:txBody>
        </p:sp>
        <p:sp>
          <p:nvSpPr>
            <p:cNvPr id="137" name="ZoneTexte 136"/>
            <p:cNvSpPr txBox="1"/>
            <p:nvPr/>
          </p:nvSpPr>
          <p:spPr>
            <a:xfrm>
              <a:off x="4077095" y="3370615"/>
              <a:ext cx="5267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dirty="0" smtClean="0">
                  <a:solidFill>
                    <a:srgbClr val="008000"/>
                  </a:solidFill>
                </a:rPr>
                <a:t>M</a:t>
              </a:r>
              <a:r>
                <a:rPr lang="fr-FR" sz="1100" b="1" baseline="-25000" dirty="0" smtClean="0">
                  <a:solidFill>
                    <a:srgbClr val="008000"/>
                  </a:solidFill>
                </a:rPr>
                <a:t>A</a:t>
              </a:r>
              <a:endParaRPr lang="fr-FR" sz="1100" b="1" baseline="-25000" dirty="0">
                <a:solidFill>
                  <a:srgbClr val="008000"/>
                </a:solidFill>
              </a:endParaRPr>
            </a:p>
          </p:txBody>
        </p:sp>
        <p:sp>
          <p:nvSpPr>
            <p:cNvPr id="138" name="ZoneTexte 137"/>
            <p:cNvSpPr txBox="1"/>
            <p:nvPr/>
          </p:nvSpPr>
          <p:spPr>
            <a:xfrm>
              <a:off x="2056748" y="1454247"/>
              <a:ext cx="103841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i="1" dirty="0" smtClean="0">
                  <a:solidFill>
                    <a:srgbClr val="7F7F7F"/>
                  </a:solidFill>
                </a:rPr>
                <a:t>Tension analogique -2,5V ~ +2,5V</a:t>
              </a:r>
              <a:endParaRPr lang="fr-FR" sz="1100" i="1" dirty="0">
                <a:solidFill>
                  <a:srgbClr val="7F7F7F"/>
                </a:solidFill>
              </a:endParaRPr>
            </a:p>
          </p:txBody>
        </p:sp>
        <p:sp>
          <p:nvSpPr>
            <p:cNvPr id="139" name="ZoneTexte 138"/>
            <p:cNvSpPr txBox="1"/>
            <p:nvPr/>
          </p:nvSpPr>
          <p:spPr>
            <a:xfrm>
              <a:off x="3967078" y="1728946"/>
              <a:ext cx="10384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i="1" dirty="0" err="1" smtClean="0">
                  <a:solidFill>
                    <a:srgbClr val="7F7F7F"/>
                  </a:solidFill>
                </a:rPr>
                <a:t>T.a</a:t>
              </a:r>
              <a:r>
                <a:rPr lang="fr-FR" sz="1100" i="1" dirty="0" smtClean="0">
                  <a:solidFill>
                    <a:srgbClr val="7F7F7F"/>
                  </a:solidFill>
                </a:rPr>
                <a:t>.</a:t>
              </a:r>
            </a:p>
            <a:p>
              <a:pPr algn="ctr"/>
              <a:r>
                <a:rPr lang="fr-FR" sz="1100" i="1" dirty="0">
                  <a:solidFill>
                    <a:srgbClr val="7F7F7F"/>
                  </a:solidFill>
                </a:rPr>
                <a:t>0</a:t>
              </a:r>
              <a:r>
                <a:rPr lang="fr-FR" sz="1100" i="1" dirty="0" smtClean="0">
                  <a:solidFill>
                    <a:srgbClr val="7F7F7F"/>
                  </a:solidFill>
                </a:rPr>
                <a:t>V ~ 5V</a:t>
              </a:r>
              <a:endParaRPr lang="fr-FR" sz="1100" i="1" dirty="0">
                <a:solidFill>
                  <a:srgbClr val="7F7F7F"/>
                </a:solidFill>
              </a:endParaRPr>
            </a:p>
          </p:txBody>
        </p:sp>
        <p:sp>
          <p:nvSpPr>
            <p:cNvPr id="140" name="ZoneTexte 139"/>
            <p:cNvSpPr txBox="1"/>
            <p:nvPr/>
          </p:nvSpPr>
          <p:spPr>
            <a:xfrm>
              <a:off x="4958857" y="1586964"/>
              <a:ext cx="10384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i="1" dirty="0" smtClean="0">
                  <a:solidFill>
                    <a:srgbClr val="7F7F7F"/>
                  </a:solidFill>
                </a:rPr>
                <a:t>Vit. </a:t>
              </a:r>
              <a:r>
                <a:rPr lang="fr-FR" sz="1100" i="1" dirty="0">
                  <a:solidFill>
                    <a:srgbClr val="7F7F7F"/>
                  </a:solidFill>
                </a:rPr>
                <a:t>r</a:t>
              </a:r>
              <a:r>
                <a:rPr lang="fr-FR" sz="1100" i="1" dirty="0" smtClean="0">
                  <a:solidFill>
                    <a:srgbClr val="7F7F7F"/>
                  </a:solidFill>
                </a:rPr>
                <a:t>ot.</a:t>
              </a:r>
            </a:p>
            <a:p>
              <a:pPr algn="ctr"/>
              <a:r>
                <a:rPr lang="fr-FR" sz="1100" i="1" dirty="0">
                  <a:solidFill>
                    <a:srgbClr val="7F7F7F"/>
                  </a:solidFill>
                </a:rPr>
                <a:t>r</a:t>
              </a:r>
              <a:r>
                <a:rPr lang="fr-FR" sz="1100" i="1" dirty="0" smtClean="0">
                  <a:solidFill>
                    <a:srgbClr val="7F7F7F"/>
                  </a:solidFill>
                </a:rPr>
                <a:t>ad/s</a:t>
              </a:r>
              <a:endParaRPr lang="fr-FR" sz="1100" i="1" dirty="0">
                <a:solidFill>
                  <a:srgbClr val="7F7F7F"/>
                </a:solidFill>
              </a:endParaRPr>
            </a:p>
          </p:txBody>
        </p:sp>
        <p:sp>
          <p:nvSpPr>
            <p:cNvPr id="141" name="ZoneTexte 140"/>
            <p:cNvSpPr txBox="1"/>
            <p:nvPr/>
          </p:nvSpPr>
          <p:spPr>
            <a:xfrm>
              <a:off x="5607949" y="1631110"/>
              <a:ext cx="10384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i="1" dirty="0" smtClean="0">
                  <a:solidFill>
                    <a:srgbClr val="7F7F7F"/>
                  </a:solidFill>
                </a:rPr>
                <a:t>Angle</a:t>
              </a:r>
            </a:p>
            <a:p>
              <a:pPr algn="ctr"/>
              <a:r>
                <a:rPr lang="fr-FR" sz="1100" i="1" dirty="0" smtClean="0">
                  <a:solidFill>
                    <a:srgbClr val="7F7F7F"/>
                  </a:solidFill>
                </a:rPr>
                <a:t>rad</a:t>
              </a:r>
              <a:endParaRPr lang="fr-FR" sz="1100" i="1" dirty="0">
                <a:solidFill>
                  <a:srgbClr val="7F7F7F"/>
                </a:solidFill>
              </a:endParaRPr>
            </a:p>
          </p:txBody>
        </p:sp>
        <p:sp>
          <p:nvSpPr>
            <p:cNvPr id="142" name="ZoneTexte 141"/>
            <p:cNvSpPr txBox="1"/>
            <p:nvPr/>
          </p:nvSpPr>
          <p:spPr>
            <a:xfrm>
              <a:off x="6494589" y="1684572"/>
              <a:ext cx="10384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i="1" dirty="0" smtClean="0">
                  <a:solidFill>
                    <a:srgbClr val="7F7F7F"/>
                  </a:solidFill>
                </a:rPr>
                <a:t>Force</a:t>
              </a:r>
            </a:p>
            <a:p>
              <a:pPr algn="ctr"/>
              <a:r>
                <a:rPr lang="fr-FR" sz="1100" i="1" dirty="0" smtClean="0">
                  <a:solidFill>
                    <a:srgbClr val="7F7F7F"/>
                  </a:solidFill>
                </a:rPr>
                <a:t>0 ~ 10kg</a:t>
              </a:r>
              <a:endParaRPr lang="fr-FR" sz="1100" i="1" dirty="0">
                <a:solidFill>
                  <a:srgbClr val="7F7F7F"/>
                </a:solidFill>
              </a:endParaRPr>
            </a:p>
          </p:txBody>
        </p:sp>
        <p:sp>
          <p:nvSpPr>
            <p:cNvPr id="143" name="ZoneTexte 142"/>
            <p:cNvSpPr txBox="1"/>
            <p:nvPr/>
          </p:nvSpPr>
          <p:spPr>
            <a:xfrm>
              <a:off x="4978093" y="3667709"/>
              <a:ext cx="10384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i="1" dirty="0" err="1" smtClean="0">
                  <a:solidFill>
                    <a:srgbClr val="7F7F7F"/>
                  </a:solidFill>
                </a:rPr>
                <a:t>T.a</a:t>
              </a:r>
              <a:r>
                <a:rPr lang="fr-FR" sz="1100" i="1" dirty="0" smtClean="0">
                  <a:solidFill>
                    <a:srgbClr val="7F7F7F"/>
                  </a:solidFill>
                </a:rPr>
                <a:t>.</a:t>
              </a:r>
            </a:p>
            <a:p>
              <a:pPr algn="ctr"/>
              <a:r>
                <a:rPr lang="fr-FR" sz="1100" i="1" dirty="0" smtClean="0">
                  <a:solidFill>
                    <a:srgbClr val="7F7F7F"/>
                  </a:solidFill>
                </a:rPr>
                <a:t>0 ~ 10mV</a:t>
              </a:r>
              <a:endParaRPr lang="fr-FR" sz="1100" i="1" dirty="0">
                <a:solidFill>
                  <a:srgbClr val="7F7F7F"/>
                </a:solidFill>
              </a:endParaRPr>
            </a:p>
          </p:txBody>
        </p:sp>
        <p:sp>
          <p:nvSpPr>
            <p:cNvPr id="144" name="ZoneTexte 143"/>
            <p:cNvSpPr txBox="1"/>
            <p:nvPr/>
          </p:nvSpPr>
          <p:spPr>
            <a:xfrm>
              <a:off x="3031596" y="3667709"/>
              <a:ext cx="10384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i="1" dirty="0" err="1" smtClean="0">
                  <a:solidFill>
                    <a:srgbClr val="7F7F7F"/>
                  </a:solidFill>
                </a:rPr>
                <a:t>T.a</a:t>
              </a:r>
              <a:r>
                <a:rPr lang="fr-FR" sz="1100" i="1" dirty="0" smtClean="0">
                  <a:solidFill>
                    <a:srgbClr val="7F7F7F"/>
                  </a:solidFill>
                </a:rPr>
                <a:t>.</a:t>
              </a:r>
            </a:p>
            <a:p>
              <a:pPr algn="ctr"/>
              <a:r>
                <a:rPr lang="fr-FR" sz="1100" i="1" dirty="0" smtClean="0">
                  <a:solidFill>
                    <a:srgbClr val="7F7F7F"/>
                  </a:solidFill>
                </a:rPr>
                <a:t>0 ~ 2,5V</a:t>
              </a:r>
              <a:endParaRPr lang="fr-FR" sz="1100" i="1" dirty="0">
                <a:solidFill>
                  <a:srgbClr val="7F7F7F"/>
                </a:solidFill>
              </a:endParaRPr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5740599" y="2448402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K/(1+Tp)</a:t>
            </a:r>
            <a:endParaRPr lang="fr-FR" sz="1200" dirty="0"/>
          </a:p>
        </p:txBody>
      </p:sp>
      <p:sp>
        <p:nvSpPr>
          <p:cNvPr id="72" name="ZoneTexte 71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73" name="Image 7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71" name="ZoneTexte 70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6389" b="4018"/>
          <a:stretch/>
        </p:blipFill>
        <p:spPr>
          <a:xfrm rot="16200000">
            <a:off x="2421002" y="-119095"/>
            <a:ext cx="5324104" cy="747483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115616" y="31966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III.3. Mise en tension de la corde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08111" y="4445000"/>
            <a:ext cx="1735667" cy="156633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Amplification </a:t>
            </a:r>
          </a:p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X 250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22778" y="4445000"/>
            <a:ext cx="1185333" cy="1566333"/>
          </a:xfrm>
          <a:prstGeom prst="rect">
            <a:avLst/>
          </a:prstGeom>
          <a:solidFill>
            <a:srgbClr val="FF66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Capteur de tension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50446" y="1411111"/>
            <a:ext cx="1030112" cy="87488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Alimentation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26560" y="2003777"/>
            <a:ext cx="2326640" cy="1425223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Carte </a:t>
            </a:r>
            <a:r>
              <a:rPr lang="fr-FR" sz="2000" b="1" dirty="0" err="1" smtClean="0">
                <a:solidFill>
                  <a:schemeClr val="tx1"/>
                </a:solidFill>
              </a:rPr>
              <a:t>mBed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70752" y="3908778"/>
            <a:ext cx="1988470" cy="832556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Module PID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49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oneTexte 37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217330"/>
            <a:ext cx="1402504" cy="1452030"/>
          </a:xfrm>
          <a:prstGeom prst="rect">
            <a:avLst/>
          </a:prstGeom>
        </p:spPr>
      </p:pic>
      <p:sp>
        <p:nvSpPr>
          <p:cNvPr id="119" name="Shape 119"/>
          <p:cNvSpPr/>
          <p:nvPr/>
        </p:nvSpPr>
        <p:spPr>
          <a:xfrm>
            <a:off x="1196986" y="1326457"/>
            <a:ext cx="1486512" cy="2841910"/>
          </a:xfrm>
          <a:prstGeom prst="rect">
            <a:avLst/>
          </a:prstGeom>
          <a:solidFill>
            <a:srgbClr val="6895DC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PC IHM</a:t>
            </a:r>
          </a:p>
        </p:txBody>
      </p:sp>
      <p:sp>
        <p:nvSpPr>
          <p:cNvPr id="120" name="Shape 120"/>
          <p:cNvSpPr/>
          <p:nvPr/>
        </p:nvSpPr>
        <p:spPr>
          <a:xfrm>
            <a:off x="4553718" y="1304537"/>
            <a:ext cx="1486512" cy="1083672"/>
          </a:xfrm>
          <a:prstGeom prst="rect">
            <a:avLst/>
          </a:prstGeom>
          <a:solidFill>
            <a:srgbClr val="D8DCDA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Variateur LinMot</a:t>
            </a:r>
          </a:p>
        </p:txBody>
      </p:sp>
      <p:sp>
        <p:nvSpPr>
          <p:cNvPr id="121" name="Shape 121"/>
          <p:cNvSpPr/>
          <p:nvPr/>
        </p:nvSpPr>
        <p:spPr>
          <a:xfrm>
            <a:off x="7432941" y="1268760"/>
            <a:ext cx="1486512" cy="1083672"/>
          </a:xfrm>
          <a:prstGeom prst="rect">
            <a:avLst/>
          </a:prstGeom>
          <a:solidFill>
            <a:srgbClr val="BFD2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Moteur LinMot</a:t>
            </a:r>
          </a:p>
        </p:txBody>
      </p:sp>
      <p:sp>
        <p:nvSpPr>
          <p:cNvPr id="122" name="Shape 122"/>
          <p:cNvSpPr/>
          <p:nvPr/>
        </p:nvSpPr>
        <p:spPr>
          <a:xfrm>
            <a:off x="3990091" y="2788286"/>
            <a:ext cx="2822927" cy="1324319"/>
          </a:xfrm>
          <a:prstGeom prst="rect">
            <a:avLst/>
          </a:prstGeom>
          <a:solidFill>
            <a:srgbClr val="FE9481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3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2672"/>
              <a:t>Carte µC Mbed</a:t>
            </a:r>
          </a:p>
        </p:txBody>
      </p:sp>
      <p:sp>
        <p:nvSpPr>
          <p:cNvPr id="123" name="Shape 123"/>
          <p:cNvSpPr/>
          <p:nvPr/>
        </p:nvSpPr>
        <p:spPr>
          <a:xfrm>
            <a:off x="7432941" y="2868671"/>
            <a:ext cx="1486512" cy="1083672"/>
          </a:xfrm>
          <a:prstGeom prst="rect">
            <a:avLst/>
          </a:prstGeom>
          <a:solidFill>
            <a:srgbClr val="BFD2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Moteur Plectre</a:t>
            </a:r>
          </a:p>
        </p:txBody>
      </p:sp>
      <p:sp>
        <p:nvSpPr>
          <p:cNvPr id="124" name="Shape 124"/>
          <p:cNvSpPr/>
          <p:nvPr/>
        </p:nvSpPr>
        <p:spPr>
          <a:xfrm>
            <a:off x="7432941" y="4312383"/>
            <a:ext cx="1486512" cy="1083672"/>
          </a:xfrm>
          <a:prstGeom prst="rect">
            <a:avLst/>
          </a:prstGeom>
          <a:solidFill>
            <a:srgbClr val="BFD2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Moteur Tension</a:t>
            </a:r>
          </a:p>
        </p:txBody>
      </p:sp>
      <p:sp>
        <p:nvSpPr>
          <p:cNvPr id="126" name="Shape 126"/>
          <p:cNvSpPr/>
          <p:nvPr/>
        </p:nvSpPr>
        <p:spPr>
          <a:xfrm>
            <a:off x="1191039" y="4518229"/>
            <a:ext cx="1863972" cy="521179"/>
          </a:xfrm>
          <a:prstGeom prst="rect">
            <a:avLst/>
          </a:prstGeom>
          <a:solidFill>
            <a:srgbClr val="FFE8A7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Micro</a:t>
            </a:r>
          </a:p>
        </p:txBody>
      </p:sp>
      <p:sp>
        <p:nvSpPr>
          <p:cNvPr id="127" name="Shape 127"/>
          <p:cNvSpPr/>
          <p:nvPr/>
        </p:nvSpPr>
        <p:spPr>
          <a:xfrm>
            <a:off x="3680922" y="4401983"/>
            <a:ext cx="1486512" cy="875235"/>
          </a:xfrm>
          <a:prstGeom prst="rect">
            <a:avLst/>
          </a:prstGeom>
          <a:solidFill>
            <a:srgbClr val="DEE3E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Mesure de fréquence fondamentale</a:t>
            </a:r>
          </a:p>
        </p:txBody>
      </p:sp>
      <p:sp>
        <p:nvSpPr>
          <p:cNvPr id="128" name="Shape 128"/>
          <p:cNvSpPr/>
          <p:nvPr/>
        </p:nvSpPr>
        <p:spPr>
          <a:xfrm>
            <a:off x="1191039" y="5594517"/>
            <a:ext cx="1863972" cy="521179"/>
          </a:xfrm>
          <a:prstGeom prst="rect">
            <a:avLst/>
          </a:prstGeom>
          <a:solidFill>
            <a:srgbClr val="FEE7A6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Jauge de flexion</a:t>
            </a:r>
          </a:p>
        </p:txBody>
      </p:sp>
      <p:sp>
        <p:nvSpPr>
          <p:cNvPr id="129" name="Shape 129"/>
          <p:cNvSpPr/>
          <p:nvPr/>
        </p:nvSpPr>
        <p:spPr>
          <a:xfrm>
            <a:off x="3680922" y="5445224"/>
            <a:ext cx="1486512" cy="864918"/>
          </a:xfrm>
          <a:prstGeom prst="rect">
            <a:avLst/>
          </a:prstGeom>
          <a:solidFill>
            <a:srgbClr val="DEE3E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Mesure de force</a:t>
            </a:r>
          </a:p>
        </p:txBody>
      </p:sp>
      <p:sp>
        <p:nvSpPr>
          <p:cNvPr id="130" name="Shape 130"/>
          <p:cNvSpPr/>
          <p:nvPr/>
        </p:nvSpPr>
        <p:spPr>
          <a:xfrm flipV="1">
            <a:off x="6821045" y="3089383"/>
            <a:ext cx="601937" cy="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2" name="Shape 132"/>
          <p:cNvSpPr/>
          <p:nvPr/>
        </p:nvSpPr>
        <p:spPr>
          <a:xfrm>
            <a:off x="7153678" y="4401983"/>
            <a:ext cx="299804" cy="18567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3" name="Shape 133"/>
          <p:cNvSpPr/>
          <p:nvPr/>
        </p:nvSpPr>
        <p:spPr>
          <a:xfrm flipH="1">
            <a:off x="7164288" y="3304849"/>
            <a:ext cx="0" cy="111627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4" name="Shape 134"/>
          <p:cNvSpPr/>
          <p:nvPr/>
        </p:nvSpPr>
        <p:spPr>
          <a:xfrm flipV="1">
            <a:off x="6804248" y="3304271"/>
            <a:ext cx="340660" cy="214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7" name="Shape 137"/>
          <p:cNvSpPr/>
          <p:nvPr/>
        </p:nvSpPr>
        <p:spPr>
          <a:xfrm flipV="1">
            <a:off x="6040230" y="1864110"/>
            <a:ext cx="1382752" cy="271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8" name="Shape 138"/>
          <p:cNvSpPr/>
          <p:nvPr/>
        </p:nvSpPr>
        <p:spPr>
          <a:xfrm>
            <a:off x="2691454" y="1866826"/>
            <a:ext cx="185430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9" name="Shape 139"/>
          <p:cNvSpPr/>
          <p:nvPr/>
        </p:nvSpPr>
        <p:spPr>
          <a:xfrm>
            <a:off x="2685972" y="3256228"/>
            <a:ext cx="1296091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0" name="Shape 140"/>
          <p:cNvSpPr/>
          <p:nvPr/>
        </p:nvSpPr>
        <p:spPr>
          <a:xfrm>
            <a:off x="3041391" y="4778818"/>
            <a:ext cx="65997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1" name="Shape 141"/>
          <p:cNvSpPr/>
          <p:nvPr/>
        </p:nvSpPr>
        <p:spPr>
          <a:xfrm>
            <a:off x="3041391" y="5855107"/>
            <a:ext cx="65997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2" name="Shape 142"/>
          <p:cNvSpPr/>
          <p:nvPr/>
        </p:nvSpPr>
        <p:spPr>
          <a:xfrm flipH="1" flipV="1">
            <a:off x="5604160" y="4129301"/>
            <a:ext cx="0" cy="75218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3" name="Shape 143"/>
          <p:cNvSpPr/>
          <p:nvPr/>
        </p:nvSpPr>
        <p:spPr>
          <a:xfrm>
            <a:off x="5170940" y="4846297"/>
            <a:ext cx="46122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4" name="Shape 144"/>
          <p:cNvSpPr/>
          <p:nvPr/>
        </p:nvSpPr>
        <p:spPr>
          <a:xfrm>
            <a:off x="5170941" y="5824550"/>
            <a:ext cx="891950" cy="82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5" name="Shape 145"/>
          <p:cNvSpPr/>
          <p:nvPr/>
        </p:nvSpPr>
        <p:spPr>
          <a:xfrm flipH="1" flipV="1">
            <a:off x="6050757" y="4144525"/>
            <a:ext cx="12133" cy="171058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6" name="Shape 146"/>
          <p:cNvSpPr/>
          <p:nvPr/>
        </p:nvSpPr>
        <p:spPr>
          <a:xfrm>
            <a:off x="2974438" y="1903165"/>
            <a:ext cx="1199047" cy="32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17" dirty="0"/>
              <a:t>USB/RS232</a:t>
            </a:r>
          </a:p>
        </p:txBody>
      </p:sp>
      <p:sp>
        <p:nvSpPr>
          <p:cNvPr id="147" name="Shape 147"/>
          <p:cNvSpPr/>
          <p:nvPr/>
        </p:nvSpPr>
        <p:spPr>
          <a:xfrm>
            <a:off x="2716637" y="2872223"/>
            <a:ext cx="1199047" cy="32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17"/>
              <a:t>USB/RS232</a:t>
            </a:r>
          </a:p>
        </p:txBody>
      </p:sp>
      <p:sp>
        <p:nvSpPr>
          <p:cNvPr id="148" name="Shape 148"/>
          <p:cNvSpPr/>
          <p:nvPr/>
        </p:nvSpPr>
        <p:spPr>
          <a:xfrm flipH="1">
            <a:off x="5263446" y="2409474"/>
            <a:ext cx="3491" cy="338317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 dirty="0"/>
          </a:p>
        </p:txBody>
      </p:sp>
      <p:sp>
        <p:nvSpPr>
          <p:cNvPr id="149" name="Shape 149"/>
          <p:cNvSpPr/>
          <p:nvPr/>
        </p:nvSpPr>
        <p:spPr>
          <a:xfrm>
            <a:off x="5355973" y="2372344"/>
            <a:ext cx="1880323" cy="32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2300"/>
            </a:pPr>
            <a:r>
              <a:rPr sz="1617" b="1">
                <a:latin typeface="Helvetica"/>
                <a:ea typeface="Helvetica"/>
                <a:cs typeface="Helvetica"/>
                <a:sym typeface="Helvetica"/>
              </a:rPr>
              <a:t>Synchronisation</a:t>
            </a:r>
            <a:r>
              <a:rPr sz="1617"/>
              <a:t> </a:t>
            </a:r>
            <a:r>
              <a:rPr sz="1617" b="1">
                <a:latin typeface="Helvetica"/>
                <a:ea typeface="Helvetica"/>
                <a:cs typeface="Helvetica"/>
                <a:sym typeface="Helvetica"/>
              </a:rPr>
              <a:t>?</a:t>
            </a:r>
          </a:p>
        </p:txBody>
      </p:sp>
      <p:sp>
        <p:nvSpPr>
          <p:cNvPr id="150" name="Shape 150"/>
          <p:cNvSpPr/>
          <p:nvPr/>
        </p:nvSpPr>
        <p:spPr>
          <a:xfrm>
            <a:off x="976679" y="5042790"/>
            <a:ext cx="2487862" cy="277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336"/>
              <a:t>humbucker (micro de guitare)</a:t>
            </a:r>
          </a:p>
        </p:txBody>
      </p:sp>
      <p:sp>
        <p:nvSpPr>
          <p:cNvPr id="151" name="Shape 151"/>
          <p:cNvSpPr/>
          <p:nvPr/>
        </p:nvSpPr>
        <p:spPr>
          <a:xfrm>
            <a:off x="5263446" y="5860557"/>
            <a:ext cx="172739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266"/>
              <a:t>Tension analogique ?</a:t>
            </a:r>
          </a:p>
        </p:txBody>
      </p:sp>
      <p:sp>
        <p:nvSpPr>
          <p:cNvPr id="152" name="Shape 152"/>
          <p:cNvSpPr/>
          <p:nvPr/>
        </p:nvSpPr>
        <p:spPr>
          <a:xfrm>
            <a:off x="7315899" y="2410494"/>
            <a:ext cx="1720597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sz="1266" dirty="0"/>
              <a:t>Servomoteur Dynamixel AX-12</a:t>
            </a:r>
          </a:p>
        </p:txBody>
      </p:sp>
      <p:sp>
        <p:nvSpPr>
          <p:cNvPr id="37" name="Titre 1"/>
          <p:cNvSpPr txBox="1">
            <a:spLocks/>
          </p:cNvSpPr>
          <p:nvPr/>
        </p:nvSpPr>
        <p:spPr>
          <a:xfrm>
            <a:off x="1115616" y="6214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III.4. Commandes de </a:t>
            </a:r>
            <a:r>
              <a:rPr lang="fr-FR" sz="4000" b="1" dirty="0" err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9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2" grpId="0" animBg="1"/>
      <p:bldP spid="133" grpId="0" animBg="1"/>
      <p:bldP spid="134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6425" y="1132731"/>
            <a:ext cx="7358063" cy="1000125"/>
          </a:xfrm>
        </p:spPr>
        <p:txBody>
          <a:bodyPr>
            <a:normAutofit/>
          </a:bodyPr>
          <a:lstStyle/>
          <a:p>
            <a:pPr algn="l"/>
            <a:r>
              <a:rPr lang="fr-FR" sz="3200" b="1" dirty="0"/>
              <a:t>Le logiciel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1640" y="2397993"/>
            <a:ext cx="7358063" cy="1832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400" dirty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Programmation sur </a:t>
            </a:r>
            <a:r>
              <a:rPr lang="fr-FR" sz="2400" dirty="0" err="1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Qt</a:t>
            </a:r>
            <a:r>
              <a:rPr lang="fr-FR" sz="2400" dirty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 en C++</a:t>
            </a:r>
          </a:p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400" dirty="0">
                <a:latin typeface="Eras Medium ITC" charset="0"/>
                <a:ea typeface="Eras Medium ITC" charset="0"/>
                <a:cs typeface="Eras Medium ITC" charset="0"/>
              </a:rPr>
              <a:t>Multiplateforme (Windows, Mac, Linux)</a:t>
            </a:r>
          </a:p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400" dirty="0">
                <a:latin typeface="Eras Medium ITC" charset="0"/>
                <a:ea typeface="Eras Medium ITC" charset="0"/>
                <a:cs typeface="Eras Medium ITC" charset="0"/>
              </a:rPr>
              <a:t>Commande tous les moteurs</a:t>
            </a:r>
          </a:p>
          <a:p>
            <a:pPr marL="401822" indent="-401822">
              <a:lnSpc>
                <a:spcPct val="120000"/>
              </a:lnSpc>
              <a:buFont typeface="Arial"/>
              <a:buChar char="•"/>
            </a:pPr>
            <a:r>
              <a:rPr lang="fr-FR" sz="2400" dirty="0">
                <a:latin typeface="Eras Medium ITC" charset="0"/>
                <a:ea typeface="Eras Medium ITC" charset="0"/>
                <a:cs typeface="Eras Medium ITC" charset="0"/>
              </a:rPr>
              <a:t>Interprète une partition </a:t>
            </a:r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au format MIDI</a:t>
            </a:r>
            <a:endParaRPr lang="fr-FR" sz="4400" dirty="0">
              <a:solidFill>
                <a:srgbClr val="000000"/>
              </a:solidFill>
              <a:latin typeface="Eras Medium ITC" charset="0"/>
              <a:ea typeface="Eras Medium ITC" charset="0"/>
              <a:cs typeface="Eras Medium ITC" charset="0"/>
              <a:sym typeface="Helvetica Light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"/>
          </p:nvPr>
        </p:nvSpPr>
        <p:spPr>
          <a:xfrm>
            <a:off x="8438106" y="6472428"/>
            <a:ext cx="432048" cy="341743"/>
          </a:xfrm>
        </p:spPr>
        <p:txBody>
          <a:bodyPr/>
          <a:lstStyle/>
          <a:p>
            <a:fld id="{86CB4B4D-7CA3-9044-876B-883B54F8677D}" type="slidenum">
              <a:rPr lang="uk-UA" smtClean="0"/>
              <a:t>37</a:t>
            </a:fld>
            <a:endParaRPr lang="uk-UA" dirty="0"/>
          </a:p>
        </p:txBody>
      </p:sp>
      <p:sp>
        <p:nvSpPr>
          <p:cNvPr id="9" name="ZoneTexte 8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1115616" y="-27384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III.4. Commandes de </a:t>
            </a:r>
            <a:r>
              <a:rPr lang="fr-FR" sz="4000" b="1" dirty="0" err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621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855917"/>
            <a:ext cx="7358063" cy="1000125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Démonstration du logiciel (beta)</a:t>
            </a: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III.4. Commandes de </a:t>
            </a:r>
            <a:r>
              <a:rPr lang="fr-FR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2"/>
          </p:nvPr>
        </p:nvSpPr>
        <p:spPr>
          <a:xfrm>
            <a:off x="8443875" y="6517898"/>
            <a:ext cx="422049" cy="263902"/>
          </a:xfrm>
        </p:spPr>
        <p:txBody>
          <a:bodyPr/>
          <a:lstStyle/>
          <a:p>
            <a:fld id="{86CB4B4D-7CA3-9044-876B-883B54F8677D}" type="slidenum">
              <a:rPr lang="uk-UA" smtClean="0"/>
              <a:t>38</a:t>
            </a:fld>
            <a:endParaRPr lang="uk-UA" dirty="0"/>
          </a:p>
        </p:txBody>
      </p:sp>
      <p:sp>
        <p:nvSpPr>
          <p:cNvPr id="8" name="ZoneTexte 7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9" name="Vidéo LinMot Mécatr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587.5904" end="34218.61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970" y="1268521"/>
            <a:ext cx="7345634" cy="41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031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908720"/>
            <a:ext cx="7358063" cy="1000125"/>
          </a:xfrm>
        </p:spPr>
        <p:txBody>
          <a:bodyPr>
            <a:normAutofit/>
          </a:bodyPr>
          <a:lstStyle/>
          <a:p>
            <a:pPr algn="l"/>
            <a:r>
              <a:rPr lang="fr-FR" sz="3200" b="1" dirty="0"/>
              <a:t>Lien avec les BTS SN-EC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143" y="2449421"/>
            <a:ext cx="5640153" cy="503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fr-FR" sz="2800" b="1" dirty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Réalisation de la </a:t>
            </a:r>
            <a:r>
              <a:rPr lang="fr-FR" sz="2800" b="1" dirty="0" smtClean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carte </a:t>
            </a:r>
            <a:r>
              <a:rPr lang="fr-FR" sz="2800" b="1" dirty="0" smtClean="0">
                <a:latin typeface="Eras Medium ITC" charset="0"/>
                <a:ea typeface="Eras Medium ITC" charset="0"/>
                <a:cs typeface="Eras Medium ITC" charset="0"/>
              </a:rPr>
              <a:t>µC </a:t>
            </a:r>
            <a:r>
              <a:rPr lang="fr-FR" sz="2800" b="1" dirty="0" err="1" smtClean="0">
                <a:latin typeface="Eras Medium ITC" charset="0"/>
                <a:ea typeface="Eras Medium ITC" charset="0"/>
                <a:cs typeface="Eras Medium ITC" charset="0"/>
              </a:rPr>
              <a:t>Mbed</a:t>
            </a:r>
            <a:endParaRPr lang="fr-FR" sz="2800" b="1" dirty="0">
              <a:solidFill>
                <a:srgbClr val="000000"/>
              </a:solidFill>
              <a:latin typeface="Eras Medium ITC" charset="0"/>
              <a:ea typeface="Eras Medium ITC" charset="0"/>
              <a:cs typeface="Eras Medium ITC" charset="0"/>
              <a:sym typeface="Helvetica Ligh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259632" y="3356992"/>
            <a:ext cx="6840334" cy="185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Création d’un protocole </a:t>
            </a:r>
            <a:r>
              <a:rPr lang="fr-FR" sz="2400" dirty="0">
                <a:latin typeface="Eras Medium ITC" charset="0"/>
                <a:ea typeface="Eras Medium ITC" charset="0"/>
                <a:cs typeface="Eras Medium ITC" charset="0"/>
              </a:rPr>
              <a:t>de communication </a:t>
            </a:r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/>
            </a:r>
            <a:b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</a:br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entre le logiciel et la carte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fr-FR" sz="2400" dirty="0" smtClean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Commande le servomoteur du système plectre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fr-FR" sz="2400" dirty="0" smtClean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Commande le moteur en tension mécanique</a:t>
            </a:r>
            <a:endParaRPr lang="fr-FR" sz="2400" dirty="0">
              <a:solidFill>
                <a:srgbClr val="000000"/>
              </a:solidFill>
              <a:latin typeface="Eras Medium ITC" charset="0"/>
              <a:ea typeface="Eras Medium ITC" charset="0"/>
              <a:cs typeface="Eras Medium ITC" charset="0"/>
              <a:sym typeface="Helvetica Light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2"/>
          </p:nvPr>
        </p:nvSpPr>
        <p:spPr>
          <a:xfrm>
            <a:off x="8626004" y="6579054"/>
            <a:ext cx="350041" cy="263902"/>
          </a:xfrm>
        </p:spPr>
        <p:txBody>
          <a:bodyPr/>
          <a:lstStyle/>
          <a:p>
            <a:fld id="{86CB4B4D-7CA3-9044-876B-883B54F8677D}" type="slidenum">
              <a:rPr lang="uk-UA" smtClean="0"/>
              <a:t>39</a:t>
            </a:fld>
            <a:endParaRPr lang="uk-UA" dirty="0"/>
          </a:p>
        </p:txBody>
      </p:sp>
      <p:sp>
        <p:nvSpPr>
          <p:cNvPr id="10" name="ZoneTexte 9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1115616" y="44624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III.4. Commandes de </a:t>
            </a:r>
            <a:r>
              <a:rPr lang="fr-FR" sz="4000" b="1" dirty="0" err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843808" y="44624"/>
            <a:ext cx="4608512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pPr defTabSz="914400"/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Partie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2: </a:t>
            </a:r>
            <a:r>
              <a:rPr lang="en-GB" sz="1200" dirty="0" err="1">
                <a:solidFill>
                  <a:srgbClr val="2B69AD">
                    <a:alpha val="30000"/>
                  </a:srgbClr>
                </a:solidFill>
              </a:rPr>
              <a:t>Fonctionnement</a:t>
            </a:r>
            <a:r>
              <a:rPr lang="en-GB" sz="1200" dirty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en-GB" sz="1200" dirty="0" smtClean="0">
                <a:solidFill>
                  <a:srgbClr val="2B69AD">
                    <a:alpha val="30000"/>
                  </a:srgbClr>
                </a:solidFill>
              </a:rPr>
              <a:t>de </a:t>
            </a:r>
            <a:r>
              <a:rPr lang="en-GB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en-GB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748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19334" y="1288579"/>
            <a:ext cx="2908650" cy="1109985"/>
          </a:xfrm>
        </p:spPr>
        <p:txBody>
          <a:bodyPr>
            <a:normAutofit fontScale="90000"/>
          </a:bodyPr>
          <a:lstStyle/>
          <a:p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Notre cliente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9334" y="2852936"/>
            <a:ext cx="6912768" cy="792088"/>
          </a:xfrm>
        </p:spPr>
        <p:txBody>
          <a:bodyPr>
            <a:normAutofit fontScale="92500"/>
          </a:bodyPr>
          <a:lstStyle/>
          <a:p>
            <a:pPr algn="ctr"/>
            <a:r>
              <a:rPr lang="fr-FR" sz="4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Brigitte D’ANDREA-NOVEL</a:t>
            </a:r>
            <a:endParaRPr lang="fr-FR" sz="44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671734" y="3861048"/>
            <a:ext cx="6912768" cy="402183"/>
          </a:xfrm>
          <a:prstGeom prst="rect">
            <a:avLst/>
          </a:prstGeom>
        </p:spPr>
        <p:txBody>
          <a:bodyPr tIns="0">
            <a:normAutofit fontScale="62500" lnSpcReduction="20000"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 defTabSz="914400"/>
            <a:r>
              <a:rPr lang="fr-FR" sz="4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CAOR – Centre de robotique des Mines</a:t>
            </a:r>
            <a:endParaRPr lang="fr-FR" sz="44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115616" y="11663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Pourquoi ce projet ?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551689" y="53251"/>
            <a:ext cx="2375971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115616" y="1484784"/>
            <a:ext cx="8028384" cy="1728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Partie</a:t>
            </a:r>
            <a: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 3:</a:t>
            </a:r>
            <a:b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</a:br>
            <a:r>
              <a:rPr lang="fr-FR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Parties annexes du projet </a:t>
            </a:r>
            <a:r>
              <a:rPr lang="fr-FR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GuitarElec</a:t>
            </a:r>
            <a:endParaRPr lang="fr-FR" sz="48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7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778513" y="78988"/>
            <a:ext cx="278634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Les défis du projet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-27384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Les achats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pic>
        <p:nvPicPr>
          <p:cNvPr id="8" name="Capture d’écran 2016-05-27 à 21.45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616" y="1196752"/>
            <a:ext cx="7514641" cy="423264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21"/>
          <p:cNvSpPr/>
          <p:nvPr/>
        </p:nvSpPr>
        <p:spPr>
          <a:xfrm>
            <a:off x="3628420" y="5741233"/>
            <a:ext cx="1519644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rPr dirty="0"/>
              <a:t>Total : 973,93 €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9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475656" y="1484784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b="1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La communication </a:t>
            </a:r>
          </a:p>
          <a:p>
            <a:r>
              <a:rPr lang="fr-FR" sz="2800" dirty="0" smtClean="0">
                <a:latin typeface="Eras Medium ITC" charset="0"/>
                <a:ea typeface="Eras Medium ITC" charset="0"/>
                <a:cs typeface="Eras Medium ITC" charset="0"/>
              </a:rPr>
              <a:t>Avec les BTS:</a:t>
            </a:r>
          </a:p>
          <a:p>
            <a:pPr lvl="1"/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Newsletters</a:t>
            </a:r>
          </a:p>
          <a:p>
            <a:pPr lvl="1"/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Charte graphique (mode d’emploi…)</a:t>
            </a:r>
          </a:p>
          <a:p>
            <a:pPr lvl="1"/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Plaquette</a:t>
            </a:r>
          </a:p>
          <a:p>
            <a:pPr lvl="1"/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Affiche</a:t>
            </a:r>
          </a:p>
          <a:p>
            <a:pPr lvl="1"/>
            <a:endParaRPr lang="fr-FR" sz="2400" dirty="0" smtClean="0">
              <a:latin typeface="Eras Medium ITC" charset="0"/>
              <a:ea typeface="Eras Medium ITC" charset="0"/>
              <a:cs typeface="Eras Medium ITC" charset="0"/>
            </a:endParaRPr>
          </a:p>
          <a:p>
            <a:r>
              <a:rPr lang="fr-FR" sz="2800" dirty="0" smtClean="0">
                <a:latin typeface="Eras Medium ITC" charset="0"/>
                <a:ea typeface="Eras Medium ITC" charset="0"/>
                <a:cs typeface="Eras Medium ITC" charset="0"/>
              </a:rPr>
              <a:t>Par le groupe de mineurs:</a:t>
            </a:r>
          </a:p>
          <a:p>
            <a:pPr lvl="1"/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Film</a:t>
            </a:r>
          </a:p>
          <a:p>
            <a:pPr lvl="1"/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Site web mécatronique</a:t>
            </a:r>
            <a:endParaRPr lang="fr-FR" sz="2400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44624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La communication 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778513" y="78988"/>
            <a:ext cx="278634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Les défis du projet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51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endParaRPr lang="fr-FR" dirty="0"/>
          </a:p>
          <a:p>
            <a:pPr marL="82296" indent="0">
              <a:buNone/>
            </a:pPr>
            <a:r>
              <a:rPr lang="fr-FR" b="1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Communication faite grâce aux BTS com</a:t>
            </a:r>
          </a:p>
          <a:p>
            <a:pPr marL="82296" indent="0">
              <a:buNone/>
            </a:pPr>
            <a:endParaRPr lang="fr-FR" b="1" dirty="0"/>
          </a:p>
          <a:p>
            <a:pPr marL="82296" indent="0">
              <a:buNone/>
            </a:pPr>
            <a:r>
              <a:rPr lang="fr-FR" dirty="0" smtClean="0"/>
              <a:t>Logo :</a:t>
            </a:r>
            <a:endParaRPr lang="fr-FR" dirty="0"/>
          </a:p>
        </p:txBody>
      </p:sp>
      <p:pic>
        <p:nvPicPr>
          <p:cNvPr id="5" name="Imag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266" y="3068960"/>
            <a:ext cx="2843084" cy="294348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Travail en communication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778513" y="78988"/>
            <a:ext cx="278634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Les défis du projet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00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endParaRPr lang="fr-FR" dirty="0">
              <a:latin typeface="Eras Medium ITC" charset="0"/>
              <a:ea typeface="Eras Medium ITC" charset="0"/>
              <a:cs typeface="Eras Medium ITC" charset="0"/>
            </a:endParaRPr>
          </a:p>
          <a:p>
            <a:pPr marL="82296" indent="0">
              <a:buNone/>
            </a:pPr>
            <a:r>
              <a:rPr lang="fr-FR" b="1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Les BTS com </a:t>
            </a: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: travail accompli</a:t>
            </a:r>
          </a:p>
          <a:p>
            <a:pPr marL="82296" indent="0">
              <a:buNone/>
            </a:pPr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/>
            </a:r>
            <a:br>
              <a:rPr lang="fr-FR" dirty="0">
                <a:latin typeface="Eras Medium ITC" charset="0"/>
                <a:ea typeface="Eras Medium ITC" charset="0"/>
                <a:cs typeface="Eras Medium ITC" charset="0"/>
              </a:rPr>
            </a:br>
            <a:endParaRPr lang="fr-FR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Travail en communication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6" t="9386" r="42214" b="19330"/>
          <a:stretch/>
        </p:blipFill>
        <p:spPr bwMode="auto">
          <a:xfrm>
            <a:off x="7005598" y="2492896"/>
            <a:ext cx="1437150" cy="205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2" t="16889" r="35143" b="12852"/>
          <a:stretch/>
        </p:blipFill>
        <p:spPr bwMode="auto">
          <a:xfrm>
            <a:off x="1619672" y="2634328"/>
            <a:ext cx="1779578" cy="249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6" t="16381" r="35214" b="12421"/>
          <a:stretch/>
        </p:blipFill>
        <p:spPr bwMode="auto">
          <a:xfrm>
            <a:off x="4139952" y="2891293"/>
            <a:ext cx="2320737" cy="33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778513" y="78988"/>
            <a:ext cx="278634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Les défis du projet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66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1640" y="1447800"/>
            <a:ext cx="7498080" cy="5005536"/>
          </a:xfrm>
        </p:spPr>
        <p:txBody>
          <a:bodyPr>
            <a:normAutofit/>
          </a:bodyPr>
          <a:lstStyle/>
          <a:p>
            <a:pPr marL="82296" indent="0" algn="ctr">
              <a:buNone/>
            </a:pPr>
            <a:r>
              <a:rPr lang="fr-FR" sz="2800" dirty="0" smtClean="0">
                <a:solidFill>
                  <a:srgbClr val="2B69AD"/>
                </a:solidFill>
                <a:latin typeface="Eras Medium ITC" panose="020B0602030504020804" pitchFamily="34" charset="0"/>
              </a:rPr>
              <a:t>La charte graphique du projet</a:t>
            </a:r>
            <a:endParaRPr lang="fr-FR" sz="2800" dirty="0">
              <a:solidFill>
                <a:srgbClr val="2B69AD"/>
              </a:solidFill>
              <a:latin typeface="Eras Medium ITC" panose="020B06020305040208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4408" y="2348880"/>
            <a:ext cx="4320480" cy="4104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131840" y="2476974"/>
            <a:ext cx="2776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sz="32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949900" y="3803107"/>
            <a:ext cx="4536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Eras Medium ITC" panose="020B0602030504020804" pitchFamily="34" charset="0"/>
              </a:rPr>
              <a:t>Mode d’emploi/</a:t>
            </a:r>
          </a:p>
          <a:p>
            <a:pPr algn="ctr"/>
            <a:r>
              <a:rPr lang="fr-FR" sz="2400" dirty="0" smtClean="0">
                <a:latin typeface="Eras Medium ITC" panose="020B0602030504020804" pitchFamily="34" charset="0"/>
              </a:rPr>
              <a:t>Notice/</a:t>
            </a:r>
          </a:p>
          <a:p>
            <a:pPr algn="ctr"/>
            <a:r>
              <a:rPr lang="fr-FR" sz="2400" dirty="0">
                <a:latin typeface="Eras Medium ITC" panose="020B0602030504020804" pitchFamily="34" charset="0"/>
              </a:rPr>
              <a:t>C</a:t>
            </a:r>
            <a:r>
              <a:rPr lang="fr-FR" sz="2400" dirty="0" smtClean="0">
                <a:latin typeface="Eras Medium ITC" panose="020B0602030504020804" pitchFamily="34" charset="0"/>
              </a:rPr>
              <a:t>ahier des charges</a:t>
            </a: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r>
              <a:rPr lang="fr-FR" sz="2400" dirty="0" smtClean="0">
                <a:latin typeface="Eras Medium ITC" panose="020B0602030504020804" pitchFamily="34" charset="0"/>
              </a:rPr>
              <a:t>Page de présentation</a:t>
            </a:r>
            <a:endParaRPr lang="fr-FR" sz="2400" dirty="0">
              <a:latin typeface="Eras Medium ITC" panose="020B0602030504020804" pitchFamily="34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 flipH="1" flipV="1">
            <a:off x="3024408" y="3188526"/>
            <a:ext cx="4320480" cy="1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156" y="2377670"/>
            <a:ext cx="756664" cy="78338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V</a:t>
            </a:r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. Travail en communication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778513" y="78988"/>
            <a:ext cx="278634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Les défis du projet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2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43608" y="249560"/>
            <a:ext cx="7498080" cy="6059760"/>
          </a:xfrm>
        </p:spPr>
        <p:txBody>
          <a:bodyPr/>
          <a:lstStyle/>
          <a:p>
            <a:pPr marL="82296" indent="0" algn="ctr">
              <a:buNone/>
            </a:pPr>
            <a:r>
              <a:rPr lang="fr-FR" dirty="0" smtClean="0">
                <a:solidFill>
                  <a:srgbClr val="2B69AD"/>
                </a:solidFill>
                <a:latin typeface="Eras Medium ITC" panose="020B0602030504020804" pitchFamily="34" charset="0"/>
              </a:rPr>
              <a:t>Lettre</a:t>
            </a:r>
            <a:endParaRPr lang="fr-FR" dirty="0">
              <a:solidFill>
                <a:srgbClr val="2B69AD"/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792" y="836712"/>
            <a:ext cx="4320480" cy="56166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807224" y="1331043"/>
            <a:ext cx="12961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latin typeface="Eras Medium ITC" panose="020B0602030504020804" pitchFamily="34" charset="0"/>
              </a:rPr>
              <a:t>E-mail</a:t>
            </a:r>
          </a:p>
          <a:p>
            <a:r>
              <a:rPr lang="fr-FR" sz="1050" dirty="0" smtClean="0">
                <a:latin typeface="Eras Medium ITC" panose="020B0602030504020804" pitchFamily="34" charset="0"/>
              </a:rPr>
              <a:t>Tel</a:t>
            </a:r>
          </a:p>
          <a:p>
            <a:r>
              <a:rPr lang="fr-FR" sz="1050" dirty="0" smtClean="0">
                <a:latin typeface="Eras Medium ITC" panose="020B0602030504020804" pitchFamily="34" charset="0"/>
              </a:rPr>
              <a:t>Site internet</a:t>
            </a:r>
            <a:endParaRPr lang="fr-FR" sz="1050" dirty="0">
              <a:latin typeface="Eras Medium ITC" panose="020B06020305040208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07224" y="1052736"/>
            <a:ext cx="12961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sz="1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255496" y="2094570"/>
            <a:ext cx="136815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latin typeface="Eras Medium ITC" panose="020B0602030504020804" pitchFamily="34" charset="0"/>
              </a:rPr>
              <a:t>Destinataire</a:t>
            </a:r>
          </a:p>
          <a:p>
            <a:r>
              <a:rPr lang="fr-FR" sz="1050" dirty="0" smtClean="0">
                <a:latin typeface="Eras Medium ITC" panose="020B0602030504020804" pitchFamily="34" charset="0"/>
              </a:rPr>
              <a:t>Adresse</a:t>
            </a:r>
          </a:p>
          <a:p>
            <a:r>
              <a:rPr lang="fr-FR" sz="1050" dirty="0" smtClean="0">
                <a:latin typeface="Eras Medium ITC" panose="020B0602030504020804" pitchFamily="34" charset="0"/>
              </a:rPr>
              <a:t>Code postal et ville</a:t>
            </a:r>
            <a:endParaRPr lang="fr-FR" sz="1050" dirty="0">
              <a:latin typeface="Eras Medium ITC" panose="020B06020305040208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55496" y="2705807"/>
            <a:ext cx="1152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latin typeface="Eras Medium ITC" panose="020B0602030504020804" pitchFamily="34" charset="0"/>
              </a:rPr>
              <a:t>Fait à</a:t>
            </a:r>
          </a:p>
          <a:p>
            <a:r>
              <a:rPr lang="fr-FR" sz="1050" dirty="0" smtClean="0">
                <a:latin typeface="Eras Medium ITC" panose="020B0602030504020804" pitchFamily="34" charset="0"/>
              </a:rPr>
              <a:t>Le</a:t>
            </a:r>
            <a:endParaRPr lang="fr-FR" sz="1050" dirty="0">
              <a:latin typeface="Eras Medium ITC" panose="020B06020305040208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059832" y="3089991"/>
            <a:ext cx="36004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consectetuer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commodo</a:t>
            </a:r>
            <a:r>
              <a:rPr lang="fr-FR" sz="1100" dirty="0"/>
              <a:t>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massa. Cum </a:t>
            </a:r>
            <a:r>
              <a:rPr lang="fr-FR" sz="1100" dirty="0" err="1"/>
              <a:t>sociis</a:t>
            </a:r>
            <a:r>
              <a:rPr lang="fr-FR" sz="1100" dirty="0"/>
              <a:t> </a:t>
            </a:r>
            <a:r>
              <a:rPr lang="fr-FR" sz="1100" dirty="0" err="1"/>
              <a:t>natoque</a:t>
            </a:r>
            <a:r>
              <a:rPr lang="fr-FR" sz="1100" dirty="0"/>
              <a:t> </a:t>
            </a:r>
            <a:r>
              <a:rPr lang="fr-FR" sz="1100" dirty="0" err="1"/>
              <a:t>penatibus</a:t>
            </a:r>
            <a:r>
              <a:rPr lang="fr-FR" sz="1100" dirty="0"/>
              <a:t> et </a:t>
            </a:r>
            <a:r>
              <a:rPr lang="fr-FR" sz="1100" dirty="0" err="1"/>
              <a:t>magnis</a:t>
            </a:r>
            <a:r>
              <a:rPr lang="fr-FR" sz="1100" dirty="0"/>
              <a:t> dis </a:t>
            </a:r>
            <a:r>
              <a:rPr lang="fr-FR" sz="1100" dirty="0" err="1"/>
              <a:t>parturient</a:t>
            </a:r>
            <a:r>
              <a:rPr lang="fr-FR" sz="1100" dirty="0"/>
              <a:t> montes, </a:t>
            </a:r>
            <a:r>
              <a:rPr lang="fr-FR" sz="1100" dirty="0" err="1"/>
              <a:t>nascetur</a:t>
            </a:r>
            <a:r>
              <a:rPr lang="fr-FR" sz="1100" dirty="0"/>
              <a:t> </a:t>
            </a:r>
            <a:r>
              <a:rPr lang="fr-FR" sz="1100" dirty="0" err="1"/>
              <a:t>ridiculus</a:t>
            </a:r>
            <a:r>
              <a:rPr lang="fr-FR" sz="1100" dirty="0"/>
              <a:t> mus. </a:t>
            </a:r>
            <a:r>
              <a:rPr lang="fr-FR" sz="1100" dirty="0" err="1"/>
              <a:t>Donec</a:t>
            </a:r>
            <a:r>
              <a:rPr lang="fr-FR" sz="1100" dirty="0"/>
              <a:t> </a:t>
            </a:r>
            <a:r>
              <a:rPr lang="fr-FR" sz="1100" dirty="0" err="1"/>
              <a:t>quam</a:t>
            </a:r>
            <a:r>
              <a:rPr lang="fr-FR" sz="1100" dirty="0"/>
              <a:t> </a:t>
            </a:r>
            <a:r>
              <a:rPr lang="fr-FR" sz="1100" dirty="0" err="1"/>
              <a:t>felis</a:t>
            </a:r>
            <a:r>
              <a:rPr lang="fr-FR" sz="1100" dirty="0"/>
              <a:t>, </a:t>
            </a:r>
            <a:r>
              <a:rPr lang="fr-FR" sz="1100" dirty="0" err="1"/>
              <a:t>ultricies</a:t>
            </a:r>
            <a:r>
              <a:rPr lang="fr-FR" sz="1100" dirty="0"/>
              <a:t> nec, </a:t>
            </a:r>
            <a:r>
              <a:rPr lang="fr-FR" sz="1100" dirty="0" err="1"/>
              <a:t>pellentesque</a:t>
            </a:r>
            <a:r>
              <a:rPr lang="fr-FR" sz="1100" dirty="0"/>
              <a:t> eu, pretium </a:t>
            </a:r>
            <a:r>
              <a:rPr lang="fr-FR" sz="1100" dirty="0" err="1"/>
              <a:t>quis</a:t>
            </a:r>
            <a:r>
              <a:rPr lang="fr-FR" sz="1100" dirty="0"/>
              <a:t>, sem. </a:t>
            </a:r>
            <a:r>
              <a:rPr lang="fr-FR" sz="1100" dirty="0" err="1"/>
              <a:t>Nulla</a:t>
            </a:r>
            <a:r>
              <a:rPr lang="fr-FR" sz="1100" dirty="0"/>
              <a:t> </a:t>
            </a:r>
            <a:r>
              <a:rPr lang="fr-FR" sz="1100" dirty="0" err="1"/>
              <a:t>consequat</a:t>
            </a:r>
            <a:r>
              <a:rPr lang="fr-FR" sz="1100" dirty="0"/>
              <a:t> massa </a:t>
            </a:r>
            <a:r>
              <a:rPr lang="fr-FR" sz="1100" dirty="0" err="1"/>
              <a:t>quis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. </a:t>
            </a:r>
            <a:r>
              <a:rPr lang="fr-FR" sz="1100" dirty="0" err="1"/>
              <a:t>Donec</a:t>
            </a:r>
            <a:r>
              <a:rPr lang="fr-FR" sz="1100" dirty="0"/>
              <a:t> </a:t>
            </a:r>
            <a:r>
              <a:rPr lang="fr-FR" sz="1100" dirty="0" err="1"/>
              <a:t>pede</a:t>
            </a:r>
            <a:r>
              <a:rPr lang="fr-FR" sz="1100" dirty="0"/>
              <a:t> </a:t>
            </a:r>
            <a:r>
              <a:rPr lang="fr-FR" sz="1100" dirty="0" err="1"/>
              <a:t>justo</a:t>
            </a:r>
            <a:r>
              <a:rPr lang="fr-FR" sz="1100" dirty="0"/>
              <a:t>, </a:t>
            </a:r>
            <a:r>
              <a:rPr lang="fr-FR" sz="1100" dirty="0" err="1"/>
              <a:t>fringilla</a:t>
            </a:r>
            <a:r>
              <a:rPr lang="fr-FR" sz="1100" dirty="0"/>
              <a:t> </a:t>
            </a:r>
            <a:r>
              <a:rPr lang="fr-FR" sz="1100" dirty="0" err="1"/>
              <a:t>vel</a:t>
            </a:r>
            <a:r>
              <a:rPr lang="fr-FR" sz="1100" dirty="0"/>
              <a:t>, </a:t>
            </a:r>
            <a:r>
              <a:rPr lang="fr-FR" sz="1100" dirty="0" err="1"/>
              <a:t>aliquet</a:t>
            </a:r>
            <a:r>
              <a:rPr lang="fr-FR" sz="1100" dirty="0"/>
              <a:t> nec, </a:t>
            </a:r>
            <a:r>
              <a:rPr lang="fr-FR" sz="1100" dirty="0" err="1"/>
              <a:t>vulputate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, </a:t>
            </a:r>
            <a:r>
              <a:rPr lang="fr-FR" sz="1100" dirty="0" err="1"/>
              <a:t>arcu</a:t>
            </a:r>
            <a:r>
              <a:rPr lang="fr-FR" sz="1100" dirty="0"/>
              <a:t>. </a:t>
            </a:r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consectetuer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commodo</a:t>
            </a:r>
            <a:r>
              <a:rPr lang="fr-FR" sz="1100" dirty="0"/>
              <a:t>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massa. Cum </a:t>
            </a:r>
            <a:r>
              <a:rPr lang="fr-FR" sz="1100" dirty="0" err="1"/>
              <a:t>sociis</a:t>
            </a:r>
            <a:r>
              <a:rPr lang="fr-FR" sz="1100" dirty="0"/>
              <a:t> </a:t>
            </a:r>
            <a:r>
              <a:rPr lang="fr-FR" sz="1100" dirty="0" err="1"/>
              <a:t>natoque</a:t>
            </a:r>
            <a:r>
              <a:rPr lang="fr-FR" sz="1100" dirty="0"/>
              <a:t> </a:t>
            </a:r>
            <a:r>
              <a:rPr lang="fr-FR" sz="1100" dirty="0" err="1"/>
              <a:t>penatibus</a:t>
            </a:r>
            <a:r>
              <a:rPr lang="fr-FR" sz="1100" dirty="0"/>
              <a:t> et </a:t>
            </a:r>
            <a:r>
              <a:rPr lang="fr-FR" sz="1100" dirty="0" err="1"/>
              <a:t>magnis</a:t>
            </a:r>
            <a:r>
              <a:rPr lang="fr-FR" sz="1100" dirty="0"/>
              <a:t> dis </a:t>
            </a:r>
            <a:r>
              <a:rPr lang="fr-FR" sz="1100" dirty="0" err="1"/>
              <a:t>parturient</a:t>
            </a:r>
            <a:r>
              <a:rPr lang="fr-FR" sz="1100" dirty="0"/>
              <a:t> montes, </a:t>
            </a:r>
            <a:r>
              <a:rPr lang="fr-FR" sz="1100" dirty="0" err="1"/>
              <a:t>nascetur</a:t>
            </a:r>
            <a:r>
              <a:rPr lang="fr-FR" sz="1100" dirty="0"/>
              <a:t> </a:t>
            </a:r>
            <a:r>
              <a:rPr lang="fr-FR" sz="1100" dirty="0" err="1"/>
              <a:t>ridiculus</a:t>
            </a:r>
            <a:r>
              <a:rPr lang="fr-FR" sz="1100" dirty="0"/>
              <a:t> mus. </a:t>
            </a:r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consectetuer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commodo</a:t>
            </a:r>
            <a:r>
              <a:rPr lang="fr-FR" sz="1100" dirty="0"/>
              <a:t>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massa. Cum </a:t>
            </a:r>
            <a:r>
              <a:rPr lang="fr-FR" sz="1100" dirty="0" err="1"/>
              <a:t>sociis</a:t>
            </a:r>
            <a:r>
              <a:rPr lang="fr-FR" sz="1100" dirty="0"/>
              <a:t> </a:t>
            </a:r>
            <a:r>
              <a:rPr lang="fr-FR" sz="1100" dirty="0" err="1"/>
              <a:t>natoque</a:t>
            </a:r>
            <a:r>
              <a:rPr lang="fr-FR" sz="1100" dirty="0"/>
              <a:t> </a:t>
            </a:r>
            <a:r>
              <a:rPr lang="fr-FR" sz="1100" dirty="0" err="1"/>
              <a:t>penatibus</a:t>
            </a:r>
            <a:r>
              <a:rPr lang="fr-FR" sz="1100" dirty="0"/>
              <a:t> et </a:t>
            </a:r>
            <a:r>
              <a:rPr lang="fr-FR" sz="1100" dirty="0" err="1"/>
              <a:t>magnis</a:t>
            </a:r>
            <a:r>
              <a:rPr lang="fr-FR" sz="1100" dirty="0"/>
              <a:t> dis </a:t>
            </a:r>
            <a:r>
              <a:rPr lang="fr-FR" sz="1100" dirty="0" err="1"/>
              <a:t>parturient</a:t>
            </a:r>
            <a:r>
              <a:rPr lang="fr-FR" sz="1100" dirty="0"/>
              <a:t> montes, </a:t>
            </a:r>
            <a:r>
              <a:rPr lang="fr-FR" sz="1100" dirty="0" err="1"/>
              <a:t>nascetur</a:t>
            </a:r>
            <a:r>
              <a:rPr lang="fr-FR" sz="1100" dirty="0"/>
              <a:t> </a:t>
            </a:r>
            <a:r>
              <a:rPr lang="fr-FR" sz="1100" dirty="0" err="1"/>
              <a:t>ridiculus</a:t>
            </a:r>
            <a:r>
              <a:rPr lang="fr-FR" sz="1100" dirty="0"/>
              <a:t> mus. </a:t>
            </a:r>
            <a:r>
              <a:rPr lang="fr-FR" sz="1100" dirty="0" err="1"/>
              <a:t>Donec</a:t>
            </a:r>
            <a:r>
              <a:rPr lang="fr-FR" sz="1100" dirty="0"/>
              <a:t> </a:t>
            </a:r>
            <a:r>
              <a:rPr lang="fr-FR" sz="1100" dirty="0" err="1"/>
              <a:t>quam</a:t>
            </a:r>
            <a:r>
              <a:rPr lang="fr-FR" sz="1100" dirty="0"/>
              <a:t> </a:t>
            </a:r>
            <a:r>
              <a:rPr lang="fr-FR" sz="1100" dirty="0" err="1"/>
              <a:t>felis</a:t>
            </a:r>
            <a:r>
              <a:rPr lang="fr-FR" sz="1100" dirty="0"/>
              <a:t>, </a:t>
            </a:r>
            <a:r>
              <a:rPr lang="fr-FR" sz="1100" dirty="0" err="1"/>
              <a:t>ultricies</a:t>
            </a:r>
            <a:r>
              <a:rPr lang="fr-FR" sz="1100" dirty="0"/>
              <a:t> nec, </a:t>
            </a:r>
            <a:r>
              <a:rPr lang="fr-FR" sz="1100" dirty="0" err="1"/>
              <a:t>pellentesque</a:t>
            </a:r>
            <a:r>
              <a:rPr lang="fr-FR" sz="1100" dirty="0"/>
              <a:t> eu, pretium </a:t>
            </a:r>
            <a:r>
              <a:rPr lang="fr-FR" sz="1100" dirty="0" err="1"/>
              <a:t>quis</a:t>
            </a:r>
            <a:r>
              <a:rPr lang="fr-FR" sz="1100" dirty="0"/>
              <a:t>, sem. </a:t>
            </a:r>
            <a:r>
              <a:rPr lang="fr-FR" sz="1100" dirty="0" err="1"/>
              <a:t>Nulla</a:t>
            </a:r>
            <a:r>
              <a:rPr lang="fr-FR" sz="1100" dirty="0"/>
              <a:t> </a:t>
            </a:r>
            <a:r>
              <a:rPr lang="fr-FR" sz="1100" dirty="0" err="1"/>
              <a:t>consequat</a:t>
            </a:r>
            <a:r>
              <a:rPr lang="fr-FR" sz="1100" dirty="0"/>
              <a:t> massa </a:t>
            </a:r>
            <a:r>
              <a:rPr lang="fr-FR" sz="1100" dirty="0" err="1"/>
              <a:t>quis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. </a:t>
            </a:r>
            <a:r>
              <a:rPr lang="fr-FR" sz="1100" dirty="0" err="1"/>
              <a:t>Donec</a:t>
            </a:r>
            <a:r>
              <a:rPr lang="fr-FR" sz="1100" dirty="0"/>
              <a:t> </a:t>
            </a:r>
            <a:r>
              <a:rPr lang="fr-FR" sz="1100" dirty="0" err="1"/>
              <a:t>pede</a:t>
            </a:r>
            <a:r>
              <a:rPr lang="fr-FR" sz="1100" dirty="0"/>
              <a:t> </a:t>
            </a:r>
            <a:r>
              <a:rPr lang="fr-FR" sz="1100" dirty="0" err="1"/>
              <a:t>justo</a:t>
            </a:r>
            <a:r>
              <a:rPr lang="fr-FR" sz="1100" dirty="0"/>
              <a:t>, </a:t>
            </a:r>
            <a:r>
              <a:rPr lang="fr-FR" sz="1100" dirty="0" err="1" smtClean="0"/>
              <a:t>fring</a:t>
            </a:r>
            <a:endParaRPr lang="fr-FR" sz="1100" dirty="0" smtClean="0"/>
          </a:p>
          <a:p>
            <a:pPr algn="just"/>
            <a:endParaRPr lang="fr-FR" sz="1100" dirty="0"/>
          </a:p>
          <a:p>
            <a:pPr algn="just"/>
            <a:r>
              <a:rPr lang="fr-FR" sz="1100" dirty="0" smtClean="0">
                <a:latin typeface="Eras Medium ITC" panose="020B0602030504020804" pitchFamily="34" charset="0"/>
              </a:rPr>
              <a:t>Formule de politesse,</a:t>
            </a:r>
          </a:p>
          <a:p>
            <a:pPr algn="just"/>
            <a:r>
              <a:rPr lang="fr-FR" sz="1100" dirty="0" smtClean="0">
                <a:latin typeface="Eras Medium ITC" panose="020B0602030504020804" pitchFamily="34" charset="0"/>
              </a:rPr>
              <a:t>Signature</a:t>
            </a:r>
            <a:endParaRPr lang="fr-FR" sz="1100" dirty="0">
              <a:latin typeface="Eras Medium ITC" panose="020B06020305040208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417" y="938839"/>
            <a:ext cx="1116310" cy="115573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778513" y="78988"/>
            <a:ext cx="278634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Les défis du projet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761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1640" y="1447800"/>
            <a:ext cx="7498080" cy="5005536"/>
          </a:xfrm>
        </p:spPr>
        <p:txBody>
          <a:bodyPr>
            <a:normAutofit/>
          </a:bodyPr>
          <a:lstStyle/>
          <a:p>
            <a:pPr marL="82296" indent="0" algn="ctr">
              <a:buNone/>
            </a:pPr>
            <a:r>
              <a:rPr lang="fr-FR" sz="2800" dirty="0" smtClean="0">
                <a:solidFill>
                  <a:srgbClr val="2B69AD"/>
                </a:solidFill>
                <a:latin typeface="Eras Medium ITC" panose="020B0602030504020804" pitchFamily="34" charset="0"/>
              </a:rPr>
              <a:t>Le site web</a:t>
            </a:r>
            <a:endParaRPr lang="fr-FR" sz="2800" dirty="0">
              <a:solidFill>
                <a:srgbClr val="2B69AD"/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Travail en communication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6" b="4318"/>
          <a:stretch/>
        </p:blipFill>
        <p:spPr bwMode="auto">
          <a:xfrm>
            <a:off x="1187624" y="1948395"/>
            <a:ext cx="7619999" cy="319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778513" y="78988"/>
            <a:ext cx="278634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Les défis du projet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1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61043" y="1097268"/>
            <a:ext cx="7498080" cy="5005536"/>
          </a:xfrm>
        </p:spPr>
        <p:txBody>
          <a:bodyPr>
            <a:normAutofit/>
          </a:bodyPr>
          <a:lstStyle/>
          <a:p>
            <a:pPr marL="82296" indent="0" algn="ctr">
              <a:buNone/>
            </a:pPr>
            <a:r>
              <a:rPr lang="fr-FR" sz="2800" dirty="0" smtClean="0">
                <a:solidFill>
                  <a:srgbClr val="2B69AD"/>
                </a:solidFill>
                <a:latin typeface="Eras Medium ITC" panose="020B0602030504020804" pitchFamily="34" charset="0"/>
              </a:rPr>
              <a:t>Le film</a:t>
            </a:r>
            <a:endParaRPr lang="fr-FR" sz="2800" dirty="0">
              <a:solidFill>
                <a:srgbClr val="2B69AD"/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Travail en communication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778513" y="78988"/>
            <a:ext cx="278634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Les défis du projet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2" name="Teaser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3648" y="1669956"/>
            <a:ext cx="6862506" cy="38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2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11" y="2097088"/>
            <a:ext cx="6945313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31640" y="5067181"/>
            <a:ext cx="5904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Eras Medium ITC" charset="0"/>
                <a:ea typeface="Eras Medium ITC" charset="0"/>
                <a:cs typeface="Eras Medium ITC" charset="0"/>
              </a:rPr>
              <a:t>Système proposé asymétrique </a:t>
            </a:r>
          </a:p>
          <a:p>
            <a:r>
              <a:rPr lang="fr-FR" sz="2400" dirty="0">
                <a:latin typeface="Eras Medium ITC" charset="0"/>
                <a:ea typeface="Eras Medium ITC" charset="0"/>
                <a:cs typeface="Eras Medium ITC" charset="0"/>
              </a:rPr>
              <a:t>→ asymétrie de l'attaque de la corde</a:t>
            </a: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 Les problèmes et solutions rencontrés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778513" y="78988"/>
            <a:ext cx="278634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Les défis du projet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03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115616" y="11663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Pourquoi ce projet ?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551689" y="53251"/>
            <a:ext cx="237917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9"/>
          <a:stretch/>
        </p:blipFill>
        <p:spPr>
          <a:xfrm>
            <a:off x="1145637" y="3146567"/>
            <a:ext cx="7696857" cy="1872208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ctrTitle"/>
          </p:nvPr>
        </p:nvSpPr>
        <p:spPr>
          <a:xfrm>
            <a:off x="1691680" y="1484784"/>
            <a:ext cx="2908650" cy="1109985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La </a:t>
            </a:r>
            <a:r>
              <a:rPr lang="fr-FR" sz="36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flutronic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0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44624"/>
            <a:ext cx="7429499" cy="147857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 Les problèmes et solutions rencontrés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1115616" y="3657600"/>
            <a:ext cx="8028384" cy="56612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2296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fr-F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82296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fr-F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331640" y="4725144"/>
            <a:ext cx="5904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Eras Medium ITC" charset="0"/>
                <a:ea typeface="Eras Medium ITC" charset="0"/>
                <a:cs typeface="Eras Medium ITC" charset="0"/>
              </a:rPr>
              <a:t>Micro magnétique → interférences avec les ondes du servomoteur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778513" y="44624"/>
            <a:ext cx="278634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Les défis du projet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3" name="Picture 2" descr="C:\Users\14jennep\Desktop\Micr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342" y="1700808"/>
            <a:ext cx="3170962" cy="273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4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7860" y="321623"/>
            <a:ext cx="7429499" cy="1478570"/>
          </a:xfrm>
        </p:spPr>
        <p:txBody>
          <a:bodyPr>
            <a:normAutofit/>
          </a:bodyPr>
          <a:lstStyle/>
          <a:p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 Les problèmes et solutions rencontrés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1115616" y="3657600"/>
            <a:ext cx="8028384" cy="56612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2296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fr-F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82296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fr-F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5004048" y="2742019"/>
            <a:ext cx="5904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Retard dans la </a:t>
            </a:r>
            <a:endParaRPr lang="fr-FR" sz="2400" dirty="0" smtClean="0">
              <a:latin typeface="Eras Medium ITC" charset="0"/>
              <a:ea typeface="Eras Medium ITC" charset="0"/>
              <a:cs typeface="Eras Medium ITC" charset="0"/>
            </a:endParaRPr>
          </a:p>
          <a:p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fabrication </a:t>
            </a:r>
            <a:r>
              <a:rPr lang="fr-FR" sz="2400" dirty="0" smtClean="0">
                <a:latin typeface="Eras Medium ITC" charset="0"/>
                <a:ea typeface="Eras Medium ITC" charset="0"/>
                <a:cs typeface="Eras Medium ITC" charset="0"/>
              </a:rPr>
              <a:t>du bâti</a:t>
            </a:r>
            <a:endParaRPr lang="fr-FR" sz="2400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778513" y="44624"/>
            <a:ext cx="278634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Les défis du projet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5" name="Image 4" descr="IMG_3236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3577" y="2474895"/>
            <a:ext cx="4464497" cy="33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5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64096" y="1886967"/>
            <a:ext cx="7772400" cy="821953"/>
          </a:xfrm>
        </p:spPr>
        <p:txBody>
          <a:bodyPr>
            <a:normAutofit fontScale="90000"/>
          </a:bodyPr>
          <a:lstStyle/>
          <a:p>
            <a:r>
              <a:rPr lang="fr-FR" sz="6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Soutenance de </a:t>
            </a:r>
            <a:r>
              <a:rPr lang="fr-FR" sz="60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mi-projet</a:t>
            </a:r>
            <a:endParaRPr lang="fr-FR" sz="6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79712" y="3068960"/>
            <a:ext cx="4536504" cy="1008112"/>
          </a:xfrm>
        </p:spPr>
        <p:txBody>
          <a:bodyPr>
            <a:noAutofit/>
          </a:bodyPr>
          <a:lstStyle/>
          <a:p>
            <a:r>
              <a:rPr lang="fr-FR" sz="7200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GuitarElec</a:t>
            </a:r>
            <a:endParaRPr lang="fr-FR" sz="72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11674" y="6132933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30/05/2016</a:t>
            </a:r>
            <a:endParaRPr lang="fr-FR" sz="28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0621" r="9091" b="9379"/>
          <a:stretch/>
        </p:blipFill>
        <p:spPr>
          <a:xfrm>
            <a:off x="1475656" y="470533"/>
            <a:ext cx="1296144" cy="7920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07441"/>
            <a:ext cx="2390775" cy="8477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01650"/>
            <a:ext cx="1149246" cy="1059305"/>
          </a:xfrm>
          <a:prstGeom prst="rect">
            <a:avLst/>
          </a:prstGeom>
        </p:spPr>
      </p:pic>
      <p:pic>
        <p:nvPicPr>
          <p:cNvPr id="1026" name="Picture 2" descr="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60276"/>
            <a:ext cx="14763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96144" y="1484784"/>
            <a:ext cx="7772400" cy="720080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Le projet KMEL ROBOTICS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Soutenance Méca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5723" y="1700808"/>
            <a:ext cx="7489631" cy="4212918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115616" y="11663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Pourquoi ce projet ?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51689" y="53251"/>
            <a:ext cx="237917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6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51515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grpSp>
        <p:nvGrpSpPr>
          <p:cNvPr id="27" name="Groupe 26"/>
          <p:cNvGrpSpPr/>
          <p:nvPr/>
        </p:nvGrpSpPr>
        <p:grpSpPr>
          <a:xfrm>
            <a:off x="1331640" y="2492896"/>
            <a:ext cx="1169305" cy="2447329"/>
            <a:chOff x="1331640" y="1644261"/>
            <a:chExt cx="1329288" cy="2782170"/>
          </a:xfrm>
        </p:grpSpPr>
        <p:grpSp>
          <p:nvGrpSpPr>
            <p:cNvPr id="15" name="Groupe 14"/>
            <p:cNvGrpSpPr/>
            <p:nvPr/>
          </p:nvGrpSpPr>
          <p:grpSpPr>
            <a:xfrm>
              <a:off x="1331640" y="2057320"/>
              <a:ext cx="1329288" cy="2369111"/>
              <a:chOff x="2287074" y="1930632"/>
              <a:chExt cx="1329288" cy="2369111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92152" y="1930632"/>
                <a:ext cx="1324210" cy="1832900"/>
              </a:xfrm>
              <a:prstGeom prst="rect">
                <a:avLst/>
              </a:prstGeom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2287074" y="3774914"/>
                <a:ext cx="1326042" cy="524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b="1" dirty="0" smtClean="0">
                    <a:latin typeface="Eras Medium ITC" panose="020B0602030504020804" pitchFamily="34" charset="0"/>
                  </a:rPr>
                  <a:t>Benoit de Malet</a:t>
                </a:r>
                <a:endParaRPr lang="fr-FR" sz="1200" b="1" dirty="0"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24" name="ZoneTexte 23"/>
            <p:cNvSpPr txBox="1"/>
            <p:nvPr/>
          </p:nvSpPr>
          <p:spPr>
            <a:xfrm>
              <a:off x="1331640" y="1644261"/>
              <a:ext cx="1326042" cy="52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 smtClean="0">
                  <a:latin typeface="Eras Medium ITC" panose="020B0602030504020804" pitchFamily="34" charset="0"/>
                </a:rPr>
                <a:t>Chef de Projet</a:t>
              </a:r>
              <a:endParaRPr lang="fr-FR" sz="12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2843808" y="2420888"/>
            <a:ext cx="1356650" cy="2502433"/>
            <a:chOff x="4564524" y="109010"/>
            <a:chExt cx="1466162" cy="2883604"/>
          </a:xfrm>
        </p:grpSpPr>
        <p:grpSp>
          <p:nvGrpSpPr>
            <p:cNvPr id="18" name="Groupe 17"/>
            <p:cNvGrpSpPr/>
            <p:nvPr/>
          </p:nvGrpSpPr>
          <p:grpSpPr>
            <a:xfrm>
              <a:off x="4644008" y="676015"/>
              <a:ext cx="1326042" cy="2316599"/>
              <a:chOff x="5528930" y="272707"/>
              <a:chExt cx="1326042" cy="2316599"/>
            </a:xfrm>
          </p:grpSpPr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28930" y="272707"/>
                <a:ext cx="1324209" cy="1832899"/>
              </a:xfrm>
              <a:prstGeom prst="rect">
                <a:avLst/>
              </a:prstGeom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5528930" y="2057320"/>
                <a:ext cx="1326042" cy="5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b="1" dirty="0" smtClean="0">
                    <a:latin typeface="Eras Medium ITC" panose="020B0602030504020804" pitchFamily="34" charset="0"/>
                  </a:rPr>
                  <a:t>Solène de </a:t>
                </a:r>
                <a:r>
                  <a:rPr lang="fr-FR" sz="1200" b="1" dirty="0" err="1" smtClean="0">
                    <a:latin typeface="Eras Medium ITC" panose="020B0602030504020804" pitchFamily="34" charset="0"/>
                  </a:rPr>
                  <a:t>Percin</a:t>
                </a:r>
                <a:endParaRPr lang="fr-FR" sz="1200" b="1" dirty="0"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26" name="ZoneTexte 25"/>
            <p:cNvSpPr txBox="1"/>
            <p:nvPr/>
          </p:nvSpPr>
          <p:spPr>
            <a:xfrm>
              <a:off x="4564524" y="109010"/>
              <a:ext cx="1466162" cy="5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 smtClean="0">
                  <a:latin typeface="Eras Medium ITC" panose="020B0602030504020804" pitchFamily="34" charset="0"/>
                </a:rPr>
                <a:t>Responsable communication</a:t>
              </a:r>
              <a:endParaRPr lang="fr-FR" sz="12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4499992" y="2492896"/>
            <a:ext cx="1398521" cy="2462200"/>
            <a:chOff x="6242905" y="164097"/>
            <a:chExt cx="1605445" cy="2826504"/>
          </a:xfrm>
        </p:grpSpPr>
        <p:grpSp>
          <p:nvGrpSpPr>
            <p:cNvPr id="21" name="Groupe 20"/>
            <p:cNvGrpSpPr/>
            <p:nvPr/>
          </p:nvGrpSpPr>
          <p:grpSpPr>
            <a:xfrm>
              <a:off x="6242905" y="632230"/>
              <a:ext cx="1605445" cy="2358371"/>
              <a:chOff x="7170366" y="226671"/>
              <a:chExt cx="1605445" cy="2358371"/>
            </a:xfrm>
          </p:grpSpPr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86870" y="226671"/>
                <a:ext cx="1324210" cy="1832900"/>
              </a:xfrm>
              <a:prstGeom prst="rect">
                <a:avLst/>
              </a:prstGeom>
            </p:spPr>
          </p:pic>
          <p:sp>
            <p:nvSpPr>
              <p:cNvPr id="23" name="ZoneTexte 22"/>
              <p:cNvSpPr txBox="1"/>
              <p:nvPr/>
            </p:nvSpPr>
            <p:spPr>
              <a:xfrm>
                <a:off x="7170366" y="2055070"/>
                <a:ext cx="1605445" cy="529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b="1" dirty="0" smtClean="0">
                    <a:latin typeface="Eras Medium ITC" panose="020B0602030504020804" pitchFamily="34" charset="0"/>
                  </a:rPr>
                  <a:t>Cyprien d’Harcourt</a:t>
                </a:r>
                <a:endParaRPr lang="fr-FR" sz="1200" b="1" dirty="0"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25" name="ZoneTexte 24"/>
            <p:cNvSpPr txBox="1"/>
            <p:nvPr/>
          </p:nvSpPr>
          <p:spPr>
            <a:xfrm>
              <a:off x="6359408" y="164097"/>
              <a:ext cx="1324211" cy="529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 smtClean="0">
                  <a:latin typeface="Eras Medium ITC" panose="020B0602030504020804" pitchFamily="34" charset="0"/>
                </a:rPr>
                <a:t>Responsable achats</a:t>
              </a:r>
              <a:endParaRPr lang="fr-FR" sz="1200" b="1" dirty="0">
                <a:latin typeface="Eras Medium ITC" panose="020B0602030504020804" pitchFamily="34" charset="0"/>
              </a:endParaRPr>
            </a:p>
          </p:txBody>
        </p:sp>
      </p:grpSp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15616" y="1196752"/>
            <a:ext cx="6696744" cy="792088"/>
          </a:xfrm>
        </p:spPr>
        <p:txBody>
          <a:bodyPr>
            <a:normAutofit/>
          </a:bodyPr>
          <a:lstStyle/>
          <a:p>
            <a:r>
              <a:rPr lang="fr-FR" sz="3200" b="1" dirty="0" smtClean="0"/>
              <a:t>Les responsables</a:t>
            </a:r>
            <a:endParaRPr lang="fr-FR" sz="3200" b="1" dirty="0"/>
          </a:p>
        </p:txBody>
      </p:sp>
      <p:sp>
        <p:nvSpPr>
          <p:cNvPr id="32" name="Titre 1"/>
          <p:cNvSpPr txBox="1">
            <a:spLocks/>
          </p:cNvSpPr>
          <p:nvPr/>
        </p:nvSpPr>
        <p:spPr>
          <a:xfrm>
            <a:off x="1115616" y="11663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Présentation de l’équipe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7</a:t>
            </a:fld>
            <a:endParaRPr lang="fr-FR"/>
          </a:p>
        </p:txBody>
      </p:sp>
      <p:grpSp>
        <p:nvGrpSpPr>
          <p:cNvPr id="7" name="Grouper 6"/>
          <p:cNvGrpSpPr/>
          <p:nvPr/>
        </p:nvGrpSpPr>
        <p:grpSpPr>
          <a:xfrm>
            <a:off x="6444208" y="4047455"/>
            <a:ext cx="1356650" cy="2333873"/>
            <a:chOff x="6527718" y="4047455"/>
            <a:chExt cx="1356650" cy="2333873"/>
          </a:xfrm>
        </p:grpSpPr>
        <p:grpSp>
          <p:nvGrpSpPr>
            <p:cNvPr id="6" name="Grouper 5"/>
            <p:cNvGrpSpPr/>
            <p:nvPr/>
          </p:nvGrpSpPr>
          <p:grpSpPr>
            <a:xfrm>
              <a:off x="6588224" y="4505181"/>
              <a:ext cx="1194182" cy="1876147"/>
              <a:chOff x="3768149" y="1751964"/>
              <a:chExt cx="840691" cy="1320787"/>
            </a:xfrm>
          </p:grpSpPr>
          <p:pic>
            <p:nvPicPr>
              <p:cNvPr id="41" name="Image 4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68149" y="1751964"/>
                <a:ext cx="839529" cy="1127167"/>
              </a:xfrm>
              <a:prstGeom prst="rect">
                <a:avLst/>
              </a:prstGeom>
            </p:spPr>
          </p:pic>
          <p:sp>
            <p:nvSpPr>
              <p:cNvPr id="42" name="ZoneTexte 41"/>
              <p:cNvSpPr txBox="1"/>
              <p:nvPr/>
            </p:nvSpPr>
            <p:spPr>
              <a:xfrm>
                <a:off x="3768150" y="2877747"/>
                <a:ext cx="840690" cy="195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b="1" dirty="0" smtClean="0">
                    <a:latin typeface="Eras Medium ITC" panose="020B0602030504020804" pitchFamily="34" charset="0"/>
                  </a:rPr>
                  <a:t>Tommy </a:t>
                </a:r>
                <a:r>
                  <a:rPr lang="fr-FR" sz="1200" b="1" dirty="0" err="1" smtClean="0">
                    <a:latin typeface="Eras Medium ITC" panose="020B0602030504020804" pitchFamily="34" charset="0"/>
                  </a:rPr>
                  <a:t>Kopp</a:t>
                </a:r>
                <a:endParaRPr lang="fr-FR" sz="1200" b="1" dirty="0"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43" name="ZoneTexte 42"/>
            <p:cNvSpPr txBox="1"/>
            <p:nvPr/>
          </p:nvSpPr>
          <p:spPr>
            <a:xfrm>
              <a:off x="6527718" y="4047455"/>
              <a:ext cx="1356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 smtClean="0">
                  <a:latin typeface="Eras Medium ITC" panose="020B0602030504020804" pitchFamily="34" charset="0"/>
                </a:rPr>
                <a:t>Responsable électronique</a:t>
              </a:r>
              <a:endParaRPr lang="fr-FR" sz="12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8" name="Grouper 7"/>
          <p:cNvGrpSpPr/>
          <p:nvPr/>
        </p:nvGrpSpPr>
        <p:grpSpPr>
          <a:xfrm>
            <a:off x="6372200" y="1268760"/>
            <a:ext cx="1356650" cy="2520280"/>
            <a:chOff x="6372200" y="1412776"/>
            <a:chExt cx="1356650" cy="2520280"/>
          </a:xfrm>
        </p:grpSpPr>
        <p:grpSp>
          <p:nvGrpSpPr>
            <p:cNvPr id="5" name="Grouper 4"/>
            <p:cNvGrpSpPr/>
            <p:nvPr/>
          </p:nvGrpSpPr>
          <p:grpSpPr>
            <a:xfrm>
              <a:off x="6516216" y="1883881"/>
              <a:ext cx="1184874" cy="2049175"/>
              <a:chOff x="7577796" y="1781439"/>
              <a:chExt cx="840690" cy="1453928"/>
            </a:xfrm>
          </p:grpSpPr>
          <p:pic>
            <p:nvPicPr>
              <p:cNvPr id="39" name="Image 3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78957" y="1781439"/>
                <a:ext cx="839529" cy="1127169"/>
              </a:xfrm>
              <a:prstGeom prst="rect">
                <a:avLst/>
              </a:prstGeom>
            </p:spPr>
          </p:pic>
          <p:sp>
            <p:nvSpPr>
              <p:cNvPr id="40" name="ZoneTexte 39"/>
              <p:cNvSpPr txBox="1"/>
              <p:nvPr/>
            </p:nvSpPr>
            <p:spPr>
              <a:xfrm>
                <a:off x="7577796" y="2907807"/>
                <a:ext cx="840690" cy="327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b="1" dirty="0" smtClean="0">
                    <a:latin typeface="Eras Medium ITC" panose="020B0602030504020804" pitchFamily="34" charset="0"/>
                  </a:rPr>
                  <a:t>Paul </a:t>
                </a:r>
                <a:r>
                  <a:rPr lang="fr-FR" sz="1200" b="1" dirty="0" err="1" smtClean="0">
                    <a:latin typeface="Eras Medium ITC" panose="020B0602030504020804" pitchFamily="34" charset="0"/>
                  </a:rPr>
                  <a:t>Jennepin</a:t>
                </a:r>
                <a:endParaRPr lang="fr-FR" sz="1200" b="1" dirty="0"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44" name="ZoneTexte 43"/>
            <p:cNvSpPr txBox="1"/>
            <p:nvPr/>
          </p:nvSpPr>
          <p:spPr>
            <a:xfrm>
              <a:off x="6372200" y="1412776"/>
              <a:ext cx="1356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 smtClean="0">
                  <a:latin typeface="Eras Medium ITC" panose="020B0602030504020804" pitchFamily="34" charset="0"/>
                </a:rPr>
                <a:t>Responsable mécanique</a:t>
              </a:r>
              <a:endParaRPr lang="fr-FR" sz="1200" b="1" dirty="0">
                <a:latin typeface="Eras Medium ITC" panose="020B0602030504020804" pitchFamily="34" charset="0"/>
              </a:endParaRPr>
            </a:p>
          </p:txBody>
        </p:sp>
      </p:grpSp>
      <p:sp>
        <p:nvSpPr>
          <p:cNvPr id="33" name="ZoneTexte 32"/>
          <p:cNvSpPr txBox="1"/>
          <p:nvPr/>
        </p:nvSpPr>
        <p:spPr>
          <a:xfrm>
            <a:off x="3551689" y="53251"/>
            <a:ext cx="237917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7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/>
          <p:cNvGrpSpPr/>
          <p:nvPr/>
        </p:nvGrpSpPr>
        <p:grpSpPr>
          <a:xfrm>
            <a:off x="6444208" y="2577388"/>
            <a:ext cx="840690" cy="1557255"/>
            <a:chOff x="5506272" y="4581128"/>
            <a:chExt cx="1326042" cy="2532268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8104" y="4581128"/>
              <a:ext cx="1324210" cy="1832900"/>
            </a:xfrm>
            <a:prstGeom prst="rect">
              <a:avLst/>
            </a:prstGeom>
          </p:spPr>
        </p:pic>
        <p:sp>
          <p:nvSpPr>
            <p:cNvPr id="22" name="ZoneTexte 21"/>
            <p:cNvSpPr txBox="1"/>
            <p:nvPr/>
          </p:nvSpPr>
          <p:spPr>
            <a:xfrm>
              <a:off x="5506272" y="6412726"/>
              <a:ext cx="1326042" cy="70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u="sng" dirty="0" smtClean="0">
                  <a:latin typeface="Eras Medium ITC" panose="020B0602030504020804" pitchFamily="34" charset="0"/>
                </a:rPr>
                <a:t>Paul </a:t>
              </a:r>
              <a:r>
                <a:rPr lang="fr-FR" sz="1100" b="1" u="sng" dirty="0" err="1" smtClean="0">
                  <a:latin typeface="Eras Medium ITC" panose="020B0602030504020804" pitchFamily="34" charset="0"/>
                </a:rPr>
                <a:t>Jennepin</a:t>
              </a:r>
              <a:endParaRPr lang="fr-FR" sz="1100" b="1" u="sng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2555776" y="2611661"/>
            <a:ext cx="840691" cy="1556670"/>
            <a:chOff x="5528929" y="2335523"/>
            <a:chExt cx="1326043" cy="2531319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8929" y="2335523"/>
              <a:ext cx="1324210" cy="1832900"/>
            </a:xfrm>
            <a:prstGeom prst="rect">
              <a:avLst/>
            </a:prstGeom>
          </p:spPr>
        </p:pic>
        <p:sp>
          <p:nvSpPr>
            <p:cNvPr id="20" name="ZoneTexte 19"/>
            <p:cNvSpPr txBox="1"/>
            <p:nvPr/>
          </p:nvSpPr>
          <p:spPr>
            <a:xfrm>
              <a:off x="5528931" y="4166172"/>
              <a:ext cx="1326041" cy="70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b="1" u="sng" dirty="0" smtClean="0">
                  <a:latin typeface="Eras Medium ITC" panose="020B0602030504020804" pitchFamily="34" charset="0"/>
                </a:rPr>
                <a:t>Tommy </a:t>
              </a:r>
              <a:r>
                <a:rPr lang="fr-FR" sz="1100" b="1" u="sng" dirty="0" err="1" smtClean="0">
                  <a:latin typeface="Eras Medium ITC" panose="020B0602030504020804" pitchFamily="34" charset="0"/>
                </a:rPr>
                <a:t>Kopp</a:t>
              </a:r>
              <a:endParaRPr lang="fr-FR" sz="1100" b="1" u="sng" dirty="0">
                <a:latin typeface="Eras Medium ITC" panose="020B0602030504020804" pitchFamily="34" charset="0"/>
              </a:endParaRPr>
            </a:p>
          </p:txBody>
        </p:sp>
      </p:grpSp>
      <p:sp>
        <p:nvSpPr>
          <p:cNvPr id="52" name="ZoneTexte 51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35" name="Titre 1"/>
          <p:cNvSpPr>
            <a:spLocks noGrp="1"/>
          </p:cNvSpPr>
          <p:nvPr>
            <p:ph type="title"/>
          </p:nvPr>
        </p:nvSpPr>
        <p:spPr>
          <a:xfrm>
            <a:off x="1306064" y="1124744"/>
            <a:ext cx="4680520" cy="651934"/>
          </a:xfrm>
        </p:spPr>
        <p:txBody>
          <a:bodyPr>
            <a:normAutofit/>
          </a:bodyPr>
          <a:lstStyle/>
          <a:p>
            <a:r>
              <a:rPr lang="fr-FR" sz="2400" b="1" dirty="0"/>
              <a:t>Une répartition des tâches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418612" y="1972957"/>
            <a:ext cx="338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latin typeface="Eras Medium ITC" panose="020B0602030504020804" pitchFamily="34" charset="0"/>
              </a:rPr>
              <a:t>Une partie électronique et informatique</a:t>
            </a:r>
            <a:endParaRPr lang="fr-FR" sz="1400" b="1" dirty="0">
              <a:latin typeface="Eras Medium ITC" panose="020B06020305040208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06064" y="1848686"/>
            <a:ext cx="3610087" cy="4475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" name="ZoneTexte 33"/>
          <p:cNvSpPr txBox="1"/>
          <p:nvPr/>
        </p:nvSpPr>
        <p:spPr>
          <a:xfrm>
            <a:off x="5918355" y="1972956"/>
            <a:ext cx="2019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latin typeface="Eras Medium ITC" panose="020B0602030504020804" pitchFamily="34" charset="0"/>
              </a:rPr>
              <a:t>Une partie mécanique</a:t>
            </a:r>
            <a:endParaRPr lang="fr-FR" sz="1400" b="1" dirty="0">
              <a:latin typeface="Eras Medium ITC" panose="020B06020305040208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148064" y="1848686"/>
            <a:ext cx="3509852" cy="4475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8</a:t>
            </a:fld>
            <a:endParaRPr lang="fr-FR"/>
          </a:p>
        </p:txBody>
      </p:sp>
      <p:grpSp>
        <p:nvGrpSpPr>
          <p:cNvPr id="28" name="Groupe 27"/>
          <p:cNvGrpSpPr/>
          <p:nvPr/>
        </p:nvGrpSpPr>
        <p:grpSpPr>
          <a:xfrm>
            <a:off x="6456707" y="4483453"/>
            <a:ext cx="840690" cy="1537511"/>
            <a:chOff x="7313338" y="2343907"/>
            <a:chExt cx="1326042" cy="250016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4254" y="2343907"/>
              <a:ext cx="1324210" cy="1832900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7313338" y="4168423"/>
              <a:ext cx="1326042" cy="67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>
                  <a:latin typeface="Eras Medium ITC" panose="020B0602030504020804" pitchFamily="34" charset="0"/>
                </a:rPr>
                <a:t>Serena Delgado</a:t>
              </a:r>
              <a:endParaRPr lang="fr-FR" sz="10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5296634" y="2559865"/>
            <a:ext cx="840690" cy="1541281"/>
            <a:chOff x="5528930" y="226672"/>
            <a:chExt cx="1326042" cy="2506294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8930" y="226672"/>
              <a:ext cx="1324209" cy="1832899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5528930" y="2057320"/>
              <a:ext cx="1326042" cy="675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/>
                <a:t>Solène de </a:t>
              </a:r>
              <a:r>
                <a:rPr lang="fr-FR" sz="1000" b="1" dirty="0" err="1" smtClean="0"/>
                <a:t>Percin</a:t>
              </a:r>
              <a:endParaRPr lang="fr-FR" sz="1000" b="1" dirty="0"/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7524328" y="2576965"/>
            <a:ext cx="926048" cy="1539898"/>
            <a:chOff x="7233548" y="226671"/>
            <a:chExt cx="1460678" cy="250404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6870" y="226671"/>
              <a:ext cx="1324210" cy="1832900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7233548" y="2055069"/>
              <a:ext cx="1460678" cy="675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>
                  <a:latin typeface="Eras Medium ITC" panose="020B0602030504020804" pitchFamily="34" charset="0"/>
                </a:rPr>
                <a:t>Cyprien d’Harcourt</a:t>
              </a:r>
              <a:endParaRPr lang="fr-FR" sz="10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7580008" y="4485588"/>
            <a:ext cx="844414" cy="1541729"/>
            <a:chOff x="7310401" y="4581128"/>
            <a:chExt cx="1331916" cy="2507024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0401" y="4581128"/>
              <a:ext cx="1331916" cy="1843566"/>
            </a:xfrm>
            <a:prstGeom prst="rect">
              <a:avLst/>
            </a:prstGeom>
          </p:spPr>
        </p:pic>
        <p:sp>
          <p:nvSpPr>
            <p:cNvPr id="23" name="ZoneTexte 22"/>
            <p:cNvSpPr txBox="1"/>
            <p:nvPr/>
          </p:nvSpPr>
          <p:spPr>
            <a:xfrm>
              <a:off x="7316275" y="6412506"/>
              <a:ext cx="1326042" cy="675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>
                  <a:latin typeface="Eras Medium ITC" panose="020B0602030504020804" pitchFamily="34" charset="0"/>
                </a:rPr>
                <a:t>Roxane </a:t>
              </a:r>
              <a:r>
                <a:rPr lang="fr-FR" sz="1000" b="1" dirty="0" err="1" smtClean="0">
                  <a:latin typeface="Eras Medium ITC" panose="020B0602030504020804" pitchFamily="34" charset="0"/>
                </a:rPr>
                <a:t>Laigle</a:t>
              </a:r>
              <a:endParaRPr lang="fr-FR" sz="10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48" name="Groupe 47"/>
          <p:cNvGrpSpPr/>
          <p:nvPr/>
        </p:nvGrpSpPr>
        <p:grpSpPr>
          <a:xfrm>
            <a:off x="5296634" y="4485588"/>
            <a:ext cx="841002" cy="1735687"/>
            <a:chOff x="5292080" y="3615463"/>
            <a:chExt cx="841002" cy="1735687"/>
          </a:xfrm>
        </p:grpSpPr>
        <p:pic>
          <p:nvPicPr>
            <p:cNvPr id="1028" name="Picture 4" descr="http://www.mines-paris.eu/static/14breill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3615463"/>
              <a:ext cx="841002" cy="1164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ZoneTexte 44"/>
            <p:cNvSpPr txBox="1"/>
            <p:nvPr/>
          </p:nvSpPr>
          <p:spPr>
            <a:xfrm>
              <a:off x="5292080" y="4797152"/>
              <a:ext cx="8406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>
                  <a:latin typeface="Eras Medium ITC" panose="020B0602030504020804" pitchFamily="34" charset="0"/>
                </a:rPr>
                <a:t>Maxime </a:t>
              </a:r>
              <a:r>
                <a:rPr lang="fr-FR" sz="1000" b="1" dirty="0" err="1" smtClean="0">
                  <a:latin typeface="Eras Medium ITC" panose="020B0602030504020804" pitchFamily="34" charset="0"/>
                </a:rPr>
                <a:t>Breiller-Laverdure</a:t>
              </a:r>
              <a:endParaRPr lang="fr-FR" sz="10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1413714" y="2547914"/>
            <a:ext cx="908323" cy="1594499"/>
            <a:chOff x="611560" y="1950492"/>
            <a:chExt cx="1398050" cy="2454181"/>
          </a:xfrm>
        </p:grpSpPr>
        <p:pic>
          <p:nvPicPr>
            <p:cNvPr id="4" name="Image 3" title="Thibault Alexandre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576" y="1950492"/>
              <a:ext cx="1311034" cy="1814663"/>
            </a:xfrm>
            <a:prstGeom prst="rect">
              <a:avLst/>
            </a:prstGeom>
          </p:spPr>
        </p:pic>
        <p:sp>
          <p:nvSpPr>
            <p:cNvPr id="2" name="ZoneTexte 1"/>
            <p:cNvSpPr txBox="1"/>
            <p:nvPr/>
          </p:nvSpPr>
          <p:spPr>
            <a:xfrm>
              <a:off x="611560" y="3765157"/>
              <a:ext cx="1391521" cy="63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>
                  <a:latin typeface="Eras Medium ITC" panose="020B0602030504020804" pitchFamily="34" charset="0"/>
                </a:rPr>
                <a:t>Thibault Alexandre</a:t>
              </a:r>
              <a:endParaRPr lang="fr-FR" sz="10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3779912" y="2568766"/>
            <a:ext cx="911512" cy="1596889"/>
            <a:chOff x="2287074" y="1930632"/>
            <a:chExt cx="1329288" cy="249292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2152" y="1930632"/>
              <a:ext cx="1324210" cy="1832900"/>
            </a:xfrm>
            <a:prstGeom prst="rect">
              <a:avLst/>
            </a:prstGeom>
          </p:spPr>
        </p:pic>
        <p:sp>
          <p:nvSpPr>
            <p:cNvPr id="15" name="ZoneTexte 14"/>
            <p:cNvSpPr txBox="1"/>
            <p:nvPr/>
          </p:nvSpPr>
          <p:spPr>
            <a:xfrm>
              <a:off x="2287074" y="3774916"/>
              <a:ext cx="1326042" cy="648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>
                  <a:latin typeface="Eras Medium ITC" panose="020B0602030504020804" pitchFamily="34" charset="0"/>
                </a:rPr>
                <a:t>Benoit de Malet</a:t>
              </a:r>
              <a:endParaRPr lang="fr-FR" sz="10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1418612" y="4472017"/>
            <a:ext cx="961331" cy="1553133"/>
            <a:chOff x="1286359" y="3587509"/>
            <a:chExt cx="961331" cy="15531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0301" y="3587509"/>
              <a:ext cx="809483" cy="1120443"/>
            </a:xfrm>
            <a:prstGeom prst="rect">
              <a:avLst/>
            </a:prstGeom>
          </p:spPr>
        </p:pic>
        <p:sp>
          <p:nvSpPr>
            <p:cNvPr id="16" name="ZoneTexte 15"/>
            <p:cNvSpPr txBox="1"/>
            <p:nvPr/>
          </p:nvSpPr>
          <p:spPr>
            <a:xfrm>
              <a:off x="1286359" y="4725144"/>
              <a:ext cx="96133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>
                  <a:latin typeface="Eras Medium ITC" panose="020B0602030504020804" pitchFamily="34" charset="0"/>
                </a:rPr>
                <a:t>Capucine </a:t>
              </a:r>
              <a:r>
                <a:rPr lang="fr-FR" sz="1000" b="1" dirty="0" err="1" smtClean="0">
                  <a:latin typeface="Eras Medium ITC" panose="020B0602030504020804" pitchFamily="34" charset="0"/>
                </a:rPr>
                <a:t>Momméja</a:t>
              </a:r>
              <a:endParaRPr lang="fr-FR" sz="10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2544013" y="4480729"/>
            <a:ext cx="909286" cy="1541302"/>
            <a:chOff x="2474877" y="3596221"/>
            <a:chExt cx="909286" cy="1541302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8511" y="3596221"/>
              <a:ext cx="796893" cy="1103018"/>
            </a:xfrm>
            <a:prstGeom prst="rect">
              <a:avLst/>
            </a:prstGeom>
          </p:spPr>
        </p:pic>
        <p:sp>
          <p:nvSpPr>
            <p:cNvPr id="17" name="ZoneTexte 16"/>
            <p:cNvSpPr txBox="1"/>
            <p:nvPr/>
          </p:nvSpPr>
          <p:spPr>
            <a:xfrm>
              <a:off x="2474877" y="4737413"/>
              <a:ext cx="909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>
                  <a:latin typeface="Eras Medium ITC" panose="020B0602030504020804" pitchFamily="34" charset="0"/>
                </a:rPr>
                <a:t>Jean-Charles Lévy</a:t>
              </a:r>
              <a:endParaRPr lang="fr-FR" sz="10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3768149" y="4500919"/>
            <a:ext cx="840690" cy="1518554"/>
            <a:chOff x="3814098" y="3616411"/>
            <a:chExt cx="840690" cy="1518554"/>
          </a:xfrm>
        </p:grpSpPr>
        <p:pic>
          <p:nvPicPr>
            <p:cNvPr id="1026" name="Picture 2" descr="http://www.mines-paris.eu/static/14landry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901" y="3616411"/>
              <a:ext cx="809887" cy="1121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/>
            <p:cNvSpPr txBox="1"/>
            <p:nvPr/>
          </p:nvSpPr>
          <p:spPr>
            <a:xfrm>
              <a:off x="3814098" y="4734855"/>
              <a:ext cx="840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 dirty="0" smtClean="0">
                  <a:latin typeface="Eras Medium ITC" panose="020B0602030504020804" pitchFamily="34" charset="0"/>
                </a:rPr>
                <a:t>Nicolas Landry</a:t>
              </a:r>
              <a:endParaRPr lang="fr-FR" sz="1000" b="1" dirty="0">
                <a:latin typeface="Eras Medium ITC" panose="020B0602030504020804" pitchFamily="34" charset="0"/>
              </a:endParaRPr>
            </a:p>
          </p:txBody>
        </p:sp>
      </p:grpSp>
      <p:sp>
        <p:nvSpPr>
          <p:cNvPr id="51" name="Titre 1"/>
          <p:cNvSpPr txBox="1">
            <a:spLocks/>
          </p:cNvSpPr>
          <p:nvPr/>
        </p:nvSpPr>
        <p:spPr>
          <a:xfrm>
            <a:off x="1115616" y="11663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Présentation de l’équipe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551689" y="53251"/>
            <a:ext cx="237917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8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2939342" y="6504801"/>
            <a:ext cx="3554178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projet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30/05/2016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15616" y="1196752"/>
            <a:ext cx="6696744" cy="792088"/>
          </a:xfrm>
        </p:spPr>
        <p:txBody>
          <a:bodyPr>
            <a:normAutofit/>
          </a:bodyPr>
          <a:lstStyle/>
          <a:p>
            <a:r>
              <a:rPr lang="fr-FR" sz="3200" b="1" dirty="0" smtClean="0"/>
              <a:t>Les BTS CPI</a:t>
            </a:r>
            <a:endParaRPr lang="fr-FR" sz="32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9" y="2192216"/>
            <a:ext cx="5598455" cy="362074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116218" y="5812956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latin typeface="Eras Medium ITC" charset="0"/>
                <a:ea typeface="Eras Medium ITC" charset="0"/>
                <a:cs typeface="Eras Medium ITC" charset="0"/>
              </a:rPr>
              <a:t>Paul et Rémi</a:t>
            </a:r>
            <a:endParaRPr lang="fr-FR" sz="2400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115616" y="44624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Présentation de l’équipe</a:t>
            </a:r>
            <a:endParaRPr lang="fr-FR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551689" y="53251"/>
            <a:ext cx="237917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79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charte graphique">
      <a:dk1>
        <a:sysClr val="windowText" lastClr="000000"/>
      </a:dk1>
      <a:lt1>
        <a:sysClr val="window" lastClr="FFFFFF"/>
      </a:lt1>
      <a:dk2>
        <a:srgbClr val="28456E"/>
      </a:dk2>
      <a:lt2>
        <a:srgbClr val="1CABE4"/>
      </a:lt2>
      <a:accent1>
        <a:srgbClr val="2B69AD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2923</TotalTime>
  <Words>2411</Words>
  <Application>Microsoft Macintosh PowerPoint</Application>
  <PresentationFormat>Présentation à l'écran (4:3)</PresentationFormat>
  <Paragraphs>591</Paragraphs>
  <Slides>52</Slides>
  <Notes>44</Notes>
  <HiddenSlides>0</HiddenSlides>
  <MMClips>4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4" baseType="lpstr">
      <vt:lpstr>Solstice</vt:lpstr>
      <vt:lpstr>Acrobat Document</vt:lpstr>
      <vt:lpstr>Soutenance de projet mécatronique</vt:lpstr>
      <vt:lpstr>PLAN</vt:lpstr>
      <vt:lpstr>Partie 1 : Origines de GuitarElec</vt:lpstr>
      <vt:lpstr>Notre cliente</vt:lpstr>
      <vt:lpstr>La flutronic</vt:lpstr>
      <vt:lpstr>Le projet KMEL ROBOTICS</vt:lpstr>
      <vt:lpstr>Les responsables</vt:lpstr>
      <vt:lpstr>Une répartition des tâches</vt:lpstr>
      <vt:lpstr>Les BTS CPI</vt:lpstr>
      <vt:lpstr>Les BTS SN-EC</vt:lpstr>
      <vt:lpstr>Nos prestataires communication</vt:lpstr>
      <vt:lpstr>Présentation PowerPoint</vt:lpstr>
      <vt:lpstr>Présentation PowerPoint</vt:lpstr>
      <vt:lpstr>Présentation PowerPoint</vt:lpstr>
      <vt:lpstr>I. Le cahier des charges</vt:lpstr>
      <vt:lpstr>I. Le cahier des charges</vt:lpstr>
      <vt:lpstr>I. Le cahier des charges</vt:lpstr>
      <vt:lpstr>I. Le cahier des charges</vt:lpstr>
      <vt:lpstr>I. Le cahier des charges</vt:lpstr>
      <vt:lpstr>Présentation PowerPoint</vt:lpstr>
      <vt:lpstr>Présentation PowerPoint</vt:lpstr>
      <vt:lpstr>III. Les différents modules du système</vt:lpstr>
      <vt:lpstr>III.1. Le système plectre</vt:lpstr>
      <vt:lpstr>III.1. Le système plectre</vt:lpstr>
      <vt:lpstr>III.2. Conception mécanique</vt:lpstr>
      <vt:lpstr>III.2. Le système de guidage</vt:lpstr>
      <vt:lpstr>III.2. Le système de guidage</vt:lpstr>
      <vt:lpstr>III.2. Le système de guidage</vt:lpstr>
      <vt:lpstr>III.2. Le système de guidage</vt:lpstr>
      <vt:lpstr>III.2. Le système de guidage</vt:lpstr>
      <vt:lpstr>III.2. Le système de guidage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logiciel</vt:lpstr>
      <vt:lpstr>Démonstration du logiciel (beta)</vt:lpstr>
      <vt:lpstr>Lien avec les BTS SN-EC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III. Les problèmes et solutions rencontrés</vt:lpstr>
      <vt:lpstr>III. Les problèmes et solutions rencontrés</vt:lpstr>
      <vt:lpstr>III. Les problèmes et solutions rencontrés</vt:lpstr>
      <vt:lpstr>Soutenance de mi-projet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Charte graphique</dc:title>
  <dc:creator>Johanna IVIC</dc:creator>
  <cp:lastModifiedBy>Capucine</cp:lastModifiedBy>
  <cp:revision>259</cp:revision>
  <cp:lastPrinted>2016-01-19T21:56:13Z</cp:lastPrinted>
  <dcterms:created xsi:type="dcterms:W3CDTF">2015-12-09T10:24:52Z</dcterms:created>
  <dcterms:modified xsi:type="dcterms:W3CDTF">2016-05-30T19:02:08Z</dcterms:modified>
</cp:coreProperties>
</file>